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75" r:id="rId4"/>
    <p:sldId id="276" r:id="rId5"/>
    <p:sldId id="277" r:id="rId6"/>
    <p:sldId id="278" r:id="rId7"/>
    <p:sldId id="279" r:id="rId8"/>
    <p:sldId id="271" r:id="rId9"/>
    <p:sldId id="272" r:id="rId10"/>
    <p:sldId id="282" r:id="rId11"/>
    <p:sldId id="280" r:id="rId12"/>
    <p:sldId id="274" r:id="rId13"/>
    <p:sldId id="259" r:id="rId14"/>
    <p:sldId id="260" r:id="rId15"/>
    <p:sldId id="261" r:id="rId16"/>
    <p:sldId id="262" r:id="rId17"/>
    <p:sldId id="281" r:id="rId18"/>
    <p:sldId id="26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28" autoAdjust="0"/>
    <p:restoredTop sz="94660"/>
  </p:normalViewPr>
  <p:slideViewPr>
    <p:cSldViewPr snapToGrid="0">
      <p:cViewPr>
        <p:scale>
          <a:sx n="70" d="100"/>
          <a:sy n="70" d="100"/>
        </p:scale>
        <p:origin x="-66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676CEC-3246-0A49-AF04-6EF7375B2293}"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ru-RU"/>
        </a:p>
      </dgm:t>
    </dgm:pt>
    <dgm:pt modelId="{E6CF52A1-5D6C-8149-B6AF-8FF66452AF86}">
      <dgm:prSet phldrT="[Текст]" custT="1"/>
      <dgm:spPr/>
      <dgm:t>
        <a:bodyPr/>
        <a:lstStyle/>
        <a:p>
          <a:r>
            <a:rPr lang="kk-KZ" sz="1200" b="1" dirty="0">
              <a:solidFill>
                <a:schemeClr val="bg1"/>
              </a:solidFill>
            </a:rPr>
            <a:t>бухгалтерлік және салықтық есепте шаруашылық операцияларды тіркеу тәртібі туралы толық және сенімді </a:t>
          </a:r>
          <a:r>
            <a:rPr lang="kk-KZ" sz="1200" b="1" dirty="0">
              <a:solidFill>
                <a:schemeClr val="tx1"/>
              </a:solidFill>
            </a:rPr>
            <a:t>ақпаратты қалыптастыру;</a:t>
          </a:r>
          <a:endParaRPr lang="ru-RU" sz="1200" b="1" dirty="0">
            <a:solidFill>
              <a:schemeClr val="tx1"/>
            </a:solidFill>
          </a:endParaRPr>
        </a:p>
      </dgm:t>
    </dgm:pt>
    <dgm:pt modelId="{CCFE8B2F-3673-0542-9944-D42DD74E233C}" type="parTrans" cxnId="{3F933D7C-874F-214C-A6D5-6C3B990C3404}">
      <dgm:prSet/>
      <dgm:spPr/>
      <dgm:t>
        <a:bodyPr/>
        <a:lstStyle/>
        <a:p>
          <a:endParaRPr lang="ru-RU"/>
        </a:p>
      </dgm:t>
    </dgm:pt>
    <dgm:pt modelId="{FB3FFA0F-35E8-0D41-AD4D-4A10CF366BD2}" type="sibTrans" cxnId="{3F933D7C-874F-214C-A6D5-6C3B990C3404}">
      <dgm:prSet/>
      <dgm:spPr/>
      <dgm:t>
        <a:bodyPr/>
        <a:lstStyle/>
        <a:p>
          <a:endParaRPr lang="ru-RU"/>
        </a:p>
      </dgm:t>
    </dgm:pt>
    <dgm:pt modelId="{5ADFC70B-1BCF-1C4A-A3B1-EEA7DA5C8FEA}">
      <dgm:prSet/>
      <dgm:spPr/>
      <dgm:t>
        <a:bodyPr/>
        <a:lstStyle/>
        <a:p>
          <a:r>
            <a:rPr lang="kk-KZ" b="1" dirty="0">
              <a:solidFill>
                <a:schemeClr val="bg1"/>
              </a:solidFill>
              <a:sym typeface="Symbol"/>
            </a:rPr>
            <a:t></a:t>
          </a:r>
          <a:r>
            <a:rPr lang="kk-KZ" b="1" dirty="0">
              <a:solidFill>
                <a:schemeClr val="bg1"/>
              </a:solidFill>
            </a:rPr>
            <a:t> ішкі және сыртқы пайдаланушыларды ақпаратпен қамтамасыз ету;</a:t>
          </a:r>
        </a:p>
      </dgm:t>
    </dgm:pt>
    <dgm:pt modelId="{968D3A70-8911-BF47-810E-E1342CD7818C}" type="parTrans" cxnId="{D21E3FF5-10E6-804E-965E-320D4E22E9F6}">
      <dgm:prSet/>
      <dgm:spPr/>
      <dgm:t>
        <a:bodyPr/>
        <a:lstStyle/>
        <a:p>
          <a:endParaRPr lang="ru-RU"/>
        </a:p>
      </dgm:t>
    </dgm:pt>
    <dgm:pt modelId="{FF8CBFA4-8140-904A-8B9B-35342F972309}" type="sibTrans" cxnId="{D21E3FF5-10E6-804E-965E-320D4E22E9F6}">
      <dgm:prSet/>
      <dgm:spPr/>
      <dgm:t>
        <a:bodyPr/>
        <a:lstStyle/>
        <a:p>
          <a:endParaRPr lang="ru-RU"/>
        </a:p>
      </dgm:t>
    </dgm:pt>
    <dgm:pt modelId="{24EF9CAE-5FED-E34B-A1DD-11381C9D0BF4}">
      <dgm:prSet/>
      <dgm:spPr/>
      <dgm:t>
        <a:bodyPr/>
        <a:lstStyle/>
        <a:p>
          <a:r>
            <a:rPr lang="kk-KZ" dirty="0">
              <a:solidFill>
                <a:schemeClr val="bg1"/>
              </a:solidFill>
            </a:rPr>
            <a:t>бюджетке салықтардың дұрыс есептелуін, толықтығын және уақтылы төленуін бақылау.</a:t>
          </a:r>
          <a:endParaRPr lang="ru-RU" dirty="0">
            <a:solidFill>
              <a:schemeClr val="bg1"/>
            </a:solidFill>
            <a:latin typeface="Times New Roman" pitchFamily="18" charset="0"/>
            <a:cs typeface="Times New Roman" pitchFamily="18" charset="0"/>
          </a:endParaRPr>
        </a:p>
      </dgm:t>
    </dgm:pt>
    <dgm:pt modelId="{241C5262-808E-D54D-83AA-C886CCEAC5C4}" type="parTrans" cxnId="{6C1C0576-7115-8E49-A536-665E3CECC099}">
      <dgm:prSet/>
      <dgm:spPr/>
      <dgm:t>
        <a:bodyPr/>
        <a:lstStyle/>
        <a:p>
          <a:endParaRPr lang="ru-RU"/>
        </a:p>
      </dgm:t>
    </dgm:pt>
    <dgm:pt modelId="{E5438645-9333-4149-A84B-9AE5E463B45D}" type="sibTrans" cxnId="{6C1C0576-7115-8E49-A536-665E3CECC099}">
      <dgm:prSet/>
      <dgm:spPr/>
      <dgm:t>
        <a:bodyPr/>
        <a:lstStyle/>
        <a:p>
          <a:endParaRPr lang="ru-RU"/>
        </a:p>
      </dgm:t>
    </dgm:pt>
    <dgm:pt modelId="{954A78BF-2AAD-CD46-9A73-2EB27375DB19}" type="pres">
      <dgm:prSet presAssocID="{F6676CEC-3246-0A49-AF04-6EF7375B2293}" presName="linear" presStyleCnt="0">
        <dgm:presLayoutVars>
          <dgm:dir/>
          <dgm:animLvl val="lvl"/>
          <dgm:resizeHandles val="exact"/>
        </dgm:presLayoutVars>
      </dgm:prSet>
      <dgm:spPr/>
      <dgm:t>
        <a:bodyPr/>
        <a:lstStyle/>
        <a:p>
          <a:endParaRPr lang="ru-RU"/>
        </a:p>
      </dgm:t>
    </dgm:pt>
    <dgm:pt modelId="{48634855-E752-9240-9679-4D2C97EE35E4}" type="pres">
      <dgm:prSet presAssocID="{E6CF52A1-5D6C-8149-B6AF-8FF66452AF86}" presName="parentLin" presStyleCnt="0"/>
      <dgm:spPr/>
    </dgm:pt>
    <dgm:pt modelId="{372D557D-1B66-6348-B212-D97960C310D5}" type="pres">
      <dgm:prSet presAssocID="{E6CF52A1-5D6C-8149-B6AF-8FF66452AF86}" presName="parentLeftMargin" presStyleLbl="node1" presStyleIdx="0" presStyleCnt="3"/>
      <dgm:spPr/>
      <dgm:t>
        <a:bodyPr/>
        <a:lstStyle/>
        <a:p>
          <a:endParaRPr lang="ru-RU"/>
        </a:p>
      </dgm:t>
    </dgm:pt>
    <dgm:pt modelId="{3916D1F5-1A7E-FD44-B7E4-B4271B479A02}" type="pres">
      <dgm:prSet presAssocID="{E6CF52A1-5D6C-8149-B6AF-8FF66452AF86}" presName="parentText" presStyleLbl="node1" presStyleIdx="0" presStyleCnt="3">
        <dgm:presLayoutVars>
          <dgm:chMax val="0"/>
          <dgm:bulletEnabled val="1"/>
        </dgm:presLayoutVars>
      </dgm:prSet>
      <dgm:spPr/>
      <dgm:t>
        <a:bodyPr/>
        <a:lstStyle/>
        <a:p>
          <a:endParaRPr lang="ru-RU"/>
        </a:p>
      </dgm:t>
    </dgm:pt>
    <dgm:pt modelId="{F7F7CEC9-F235-AA48-9094-EC6CBF78AEF9}" type="pres">
      <dgm:prSet presAssocID="{E6CF52A1-5D6C-8149-B6AF-8FF66452AF86}" presName="negativeSpace" presStyleCnt="0"/>
      <dgm:spPr/>
    </dgm:pt>
    <dgm:pt modelId="{A0E44373-287A-D14D-9958-5AE10D561AA9}" type="pres">
      <dgm:prSet presAssocID="{E6CF52A1-5D6C-8149-B6AF-8FF66452AF86}" presName="childText" presStyleLbl="conFgAcc1" presStyleIdx="0" presStyleCnt="3">
        <dgm:presLayoutVars>
          <dgm:bulletEnabled val="1"/>
        </dgm:presLayoutVars>
      </dgm:prSet>
      <dgm:spPr/>
    </dgm:pt>
    <dgm:pt modelId="{E02B4DD6-9667-8548-A62D-D7D633CADB69}" type="pres">
      <dgm:prSet presAssocID="{FB3FFA0F-35E8-0D41-AD4D-4A10CF366BD2}" presName="spaceBetweenRectangles" presStyleCnt="0"/>
      <dgm:spPr/>
    </dgm:pt>
    <dgm:pt modelId="{3DA84655-1289-9043-840E-FAE053FAA32B}" type="pres">
      <dgm:prSet presAssocID="{5ADFC70B-1BCF-1C4A-A3B1-EEA7DA5C8FEA}" presName="parentLin" presStyleCnt="0"/>
      <dgm:spPr/>
    </dgm:pt>
    <dgm:pt modelId="{23D7D9AA-5E07-AA44-B8CD-B5C01425F1FC}" type="pres">
      <dgm:prSet presAssocID="{5ADFC70B-1BCF-1C4A-A3B1-EEA7DA5C8FEA}" presName="parentLeftMargin" presStyleLbl="node1" presStyleIdx="0" presStyleCnt="3"/>
      <dgm:spPr/>
      <dgm:t>
        <a:bodyPr/>
        <a:lstStyle/>
        <a:p>
          <a:endParaRPr lang="ru-RU"/>
        </a:p>
      </dgm:t>
    </dgm:pt>
    <dgm:pt modelId="{B202B7F1-0F35-F542-9D37-36625C83923C}" type="pres">
      <dgm:prSet presAssocID="{5ADFC70B-1BCF-1C4A-A3B1-EEA7DA5C8FEA}" presName="parentText" presStyleLbl="node1" presStyleIdx="1" presStyleCnt="3">
        <dgm:presLayoutVars>
          <dgm:chMax val="0"/>
          <dgm:bulletEnabled val="1"/>
        </dgm:presLayoutVars>
      </dgm:prSet>
      <dgm:spPr/>
      <dgm:t>
        <a:bodyPr/>
        <a:lstStyle/>
        <a:p>
          <a:endParaRPr lang="ru-RU"/>
        </a:p>
      </dgm:t>
    </dgm:pt>
    <dgm:pt modelId="{5B10185F-AEB2-F64F-9F4E-B1452BF007FB}" type="pres">
      <dgm:prSet presAssocID="{5ADFC70B-1BCF-1C4A-A3B1-EEA7DA5C8FEA}" presName="negativeSpace" presStyleCnt="0"/>
      <dgm:spPr/>
    </dgm:pt>
    <dgm:pt modelId="{24DFBF51-BF02-6546-A478-2BE0F104CEC6}" type="pres">
      <dgm:prSet presAssocID="{5ADFC70B-1BCF-1C4A-A3B1-EEA7DA5C8FEA}" presName="childText" presStyleLbl="conFgAcc1" presStyleIdx="1" presStyleCnt="3">
        <dgm:presLayoutVars>
          <dgm:bulletEnabled val="1"/>
        </dgm:presLayoutVars>
      </dgm:prSet>
      <dgm:spPr/>
    </dgm:pt>
    <dgm:pt modelId="{4BEC11C3-8774-3041-87D9-AF5E3189080D}" type="pres">
      <dgm:prSet presAssocID="{FF8CBFA4-8140-904A-8B9B-35342F972309}" presName="spaceBetweenRectangles" presStyleCnt="0"/>
      <dgm:spPr/>
    </dgm:pt>
    <dgm:pt modelId="{E620CC6A-87B7-D94B-8DC7-F57809615B83}" type="pres">
      <dgm:prSet presAssocID="{24EF9CAE-5FED-E34B-A1DD-11381C9D0BF4}" presName="parentLin" presStyleCnt="0"/>
      <dgm:spPr/>
    </dgm:pt>
    <dgm:pt modelId="{C39460CE-4AA2-AF4B-A2A9-B2AEDDFBECEA}" type="pres">
      <dgm:prSet presAssocID="{24EF9CAE-5FED-E34B-A1DD-11381C9D0BF4}" presName="parentLeftMargin" presStyleLbl="node1" presStyleIdx="1" presStyleCnt="3"/>
      <dgm:spPr/>
      <dgm:t>
        <a:bodyPr/>
        <a:lstStyle/>
        <a:p>
          <a:endParaRPr lang="ru-RU"/>
        </a:p>
      </dgm:t>
    </dgm:pt>
    <dgm:pt modelId="{C40DC222-1C1A-3C41-9981-C4A37F7953DE}" type="pres">
      <dgm:prSet presAssocID="{24EF9CAE-5FED-E34B-A1DD-11381C9D0BF4}" presName="parentText" presStyleLbl="node1" presStyleIdx="2" presStyleCnt="3" custLinFactNeighborX="-7885" custLinFactNeighborY="13870">
        <dgm:presLayoutVars>
          <dgm:chMax val="0"/>
          <dgm:bulletEnabled val="1"/>
        </dgm:presLayoutVars>
      </dgm:prSet>
      <dgm:spPr/>
      <dgm:t>
        <a:bodyPr/>
        <a:lstStyle/>
        <a:p>
          <a:endParaRPr lang="ru-RU"/>
        </a:p>
      </dgm:t>
    </dgm:pt>
    <dgm:pt modelId="{E541E3BD-3056-7343-A279-FFC05046FDD8}" type="pres">
      <dgm:prSet presAssocID="{24EF9CAE-5FED-E34B-A1DD-11381C9D0BF4}" presName="negativeSpace" presStyleCnt="0"/>
      <dgm:spPr/>
    </dgm:pt>
    <dgm:pt modelId="{444FE3B4-DBB4-6D48-A6D7-AB640467E264}" type="pres">
      <dgm:prSet presAssocID="{24EF9CAE-5FED-E34B-A1DD-11381C9D0BF4}" presName="childText" presStyleLbl="conFgAcc1" presStyleIdx="2" presStyleCnt="3">
        <dgm:presLayoutVars>
          <dgm:bulletEnabled val="1"/>
        </dgm:presLayoutVars>
      </dgm:prSet>
      <dgm:spPr/>
    </dgm:pt>
  </dgm:ptLst>
  <dgm:cxnLst>
    <dgm:cxn modelId="{3F933D7C-874F-214C-A6D5-6C3B990C3404}" srcId="{F6676CEC-3246-0A49-AF04-6EF7375B2293}" destId="{E6CF52A1-5D6C-8149-B6AF-8FF66452AF86}" srcOrd="0" destOrd="0" parTransId="{CCFE8B2F-3673-0542-9944-D42DD74E233C}" sibTransId="{FB3FFA0F-35E8-0D41-AD4D-4A10CF366BD2}"/>
    <dgm:cxn modelId="{A549499E-45D8-9B41-9C7E-081F8899F7AE}" type="presOf" srcId="{F6676CEC-3246-0A49-AF04-6EF7375B2293}" destId="{954A78BF-2AAD-CD46-9A73-2EB27375DB19}" srcOrd="0" destOrd="0" presId="urn:microsoft.com/office/officeart/2005/8/layout/list1"/>
    <dgm:cxn modelId="{0808700E-DFF4-3349-94FD-C0F14FF1D530}" type="presOf" srcId="{E6CF52A1-5D6C-8149-B6AF-8FF66452AF86}" destId="{3916D1F5-1A7E-FD44-B7E4-B4271B479A02}" srcOrd="1" destOrd="0" presId="urn:microsoft.com/office/officeart/2005/8/layout/list1"/>
    <dgm:cxn modelId="{2CBBD43C-B9A3-9D4C-9F34-D501A6B89D7C}" type="presOf" srcId="{24EF9CAE-5FED-E34B-A1DD-11381C9D0BF4}" destId="{C39460CE-4AA2-AF4B-A2A9-B2AEDDFBECEA}" srcOrd="0" destOrd="0" presId="urn:microsoft.com/office/officeart/2005/8/layout/list1"/>
    <dgm:cxn modelId="{21C1ABFB-5E73-DE4A-AA35-8C988FCFD099}" type="presOf" srcId="{5ADFC70B-1BCF-1C4A-A3B1-EEA7DA5C8FEA}" destId="{23D7D9AA-5E07-AA44-B8CD-B5C01425F1FC}" srcOrd="0" destOrd="0" presId="urn:microsoft.com/office/officeart/2005/8/layout/list1"/>
    <dgm:cxn modelId="{D21E3FF5-10E6-804E-965E-320D4E22E9F6}" srcId="{F6676CEC-3246-0A49-AF04-6EF7375B2293}" destId="{5ADFC70B-1BCF-1C4A-A3B1-EEA7DA5C8FEA}" srcOrd="1" destOrd="0" parTransId="{968D3A70-8911-BF47-810E-E1342CD7818C}" sibTransId="{FF8CBFA4-8140-904A-8B9B-35342F972309}"/>
    <dgm:cxn modelId="{6C1C0576-7115-8E49-A536-665E3CECC099}" srcId="{F6676CEC-3246-0A49-AF04-6EF7375B2293}" destId="{24EF9CAE-5FED-E34B-A1DD-11381C9D0BF4}" srcOrd="2" destOrd="0" parTransId="{241C5262-808E-D54D-83AA-C886CCEAC5C4}" sibTransId="{E5438645-9333-4149-A84B-9AE5E463B45D}"/>
    <dgm:cxn modelId="{7E651C87-BCE8-3649-AA65-6A621A553DE3}" type="presOf" srcId="{5ADFC70B-1BCF-1C4A-A3B1-EEA7DA5C8FEA}" destId="{B202B7F1-0F35-F542-9D37-36625C83923C}" srcOrd="1" destOrd="0" presId="urn:microsoft.com/office/officeart/2005/8/layout/list1"/>
    <dgm:cxn modelId="{A2CB088B-85AD-1046-BAC9-BC8C84304B35}" type="presOf" srcId="{24EF9CAE-5FED-E34B-A1DD-11381C9D0BF4}" destId="{C40DC222-1C1A-3C41-9981-C4A37F7953DE}" srcOrd="1" destOrd="0" presId="urn:microsoft.com/office/officeart/2005/8/layout/list1"/>
    <dgm:cxn modelId="{7D4B3F9B-61C0-8E40-8011-FAA40FB30CCE}" type="presOf" srcId="{E6CF52A1-5D6C-8149-B6AF-8FF66452AF86}" destId="{372D557D-1B66-6348-B212-D97960C310D5}" srcOrd="0" destOrd="0" presId="urn:microsoft.com/office/officeart/2005/8/layout/list1"/>
    <dgm:cxn modelId="{5D3E5D9D-CD4C-A243-9764-16100C02EA2D}" type="presParOf" srcId="{954A78BF-2AAD-CD46-9A73-2EB27375DB19}" destId="{48634855-E752-9240-9679-4D2C97EE35E4}" srcOrd="0" destOrd="0" presId="urn:microsoft.com/office/officeart/2005/8/layout/list1"/>
    <dgm:cxn modelId="{D30EFDD8-62BF-A546-84A9-BE359C437CD1}" type="presParOf" srcId="{48634855-E752-9240-9679-4D2C97EE35E4}" destId="{372D557D-1B66-6348-B212-D97960C310D5}" srcOrd="0" destOrd="0" presId="urn:microsoft.com/office/officeart/2005/8/layout/list1"/>
    <dgm:cxn modelId="{64AA31ED-39C9-0A4E-88E7-468C4EE460CF}" type="presParOf" srcId="{48634855-E752-9240-9679-4D2C97EE35E4}" destId="{3916D1F5-1A7E-FD44-B7E4-B4271B479A02}" srcOrd="1" destOrd="0" presId="urn:microsoft.com/office/officeart/2005/8/layout/list1"/>
    <dgm:cxn modelId="{D75C8010-3B57-F748-92B7-691FF51156BC}" type="presParOf" srcId="{954A78BF-2AAD-CD46-9A73-2EB27375DB19}" destId="{F7F7CEC9-F235-AA48-9094-EC6CBF78AEF9}" srcOrd="1" destOrd="0" presId="urn:microsoft.com/office/officeart/2005/8/layout/list1"/>
    <dgm:cxn modelId="{1E5103BB-60D0-7D48-805C-E0A8DEE51C76}" type="presParOf" srcId="{954A78BF-2AAD-CD46-9A73-2EB27375DB19}" destId="{A0E44373-287A-D14D-9958-5AE10D561AA9}" srcOrd="2" destOrd="0" presId="urn:microsoft.com/office/officeart/2005/8/layout/list1"/>
    <dgm:cxn modelId="{AC1FA931-7DE3-F246-A6BF-908CB8C850B0}" type="presParOf" srcId="{954A78BF-2AAD-CD46-9A73-2EB27375DB19}" destId="{E02B4DD6-9667-8548-A62D-D7D633CADB69}" srcOrd="3" destOrd="0" presId="urn:microsoft.com/office/officeart/2005/8/layout/list1"/>
    <dgm:cxn modelId="{5457F4F4-35A5-7C41-90EC-CAB8208DC26B}" type="presParOf" srcId="{954A78BF-2AAD-CD46-9A73-2EB27375DB19}" destId="{3DA84655-1289-9043-840E-FAE053FAA32B}" srcOrd="4" destOrd="0" presId="urn:microsoft.com/office/officeart/2005/8/layout/list1"/>
    <dgm:cxn modelId="{206DBF97-E937-9A44-BC0A-0D5E6F67DF2E}" type="presParOf" srcId="{3DA84655-1289-9043-840E-FAE053FAA32B}" destId="{23D7D9AA-5E07-AA44-B8CD-B5C01425F1FC}" srcOrd="0" destOrd="0" presId="urn:microsoft.com/office/officeart/2005/8/layout/list1"/>
    <dgm:cxn modelId="{9D847203-F440-DC42-BFE0-F5B9159D191F}" type="presParOf" srcId="{3DA84655-1289-9043-840E-FAE053FAA32B}" destId="{B202B7F1-0F35-F542-9D37-36625C83923C}" srcOrd="1" destOrd="0" presId="urn:microsoft.com/office/officeart/2005/8/layout/list1"/>
    <dgm:cxn modelId="{A8224B50-CA3A-B344-8032-6531980398F7}" type="presParOf" srcId="{954A78BF-2AAD-CD46-9A73-2EB27375DB19}" destId="{5B10185F-AEB2-F64F-9F4E-B1452BF007FB}" srcOrd="5" destOrd="0" presId="urn:microsoft.com/office/officeart/2005/8/layout/list1"/>
    <dgm:cxn modelId="{AD424A3B-5810-F942-AD61-EBACDFCDAA00}" type="presParOf" srcId="{954A78BF-2AAD-CD46-9A73-2EB27375DB19}" destId="{24DFBF51-BF02-6546-A478-2BE0F104CEC6}" srcOrd="6" destOrd="0" presId="urn:microsoft.com/office/officeart/2005/8/layout/list1"/>
    <dgm:cxn modelId="{37B499B0-CE05-834C-B6E9-14D7E438413F}" type="presParOf" srcId="{954A78BF-2AAD-CD46-9A73-2EB27375DB19}" destId="{4BEC11C3-8774-3041-87D9-AF5E3189080D}" srcOrd="7" destOrd="0" presId="urn:microsoft.com/office/officeart/2005/8/layout/list1"/>
    <dgm:cxn modelId="{EB83D693-9DFE-0C43-A85E-31C88191D300}" type="presParOf" srcId="{954A78BF-2AAD-CD46-9A73-2EB27375DB19}" destId="{E620CC6A-87B7-D94B-8DC7-F57809615B83}" srcOrd="8" destOrd="0" presId="urn:microsoft.com/office/officeart/2005/8/layout/list1"/>
    <dgm:cxn modelId="{F658DC51-7995-D949-9EF3-74B6282D37EB}" type="presParOf" srcId="{E620CC6A-87B7-D94B-8DC7-F57809615B83}" destId="{C39460CE-4AA2-AF4B-A2A9-B2AEDDFBECEA}" srcOrd="0" destOrd="0" presId="urn:microsoft.com/office/officeart/2005/8/layout/list1"/>
    <dgm:cxn modelId="{4DA80EEA-48CF-B54C-9CAD-1C8D55DEED35}" type="presParOf" srcId="{E620CC6A-87B7-D94B-8DC7-F57809615B83}" destId="{C40DC222-1C1A-3C41-9981-C4A37F7953DE}" srcOrd="1" destOrd="0" presId="urn:microsoft.com/office/officeart/2005/8/layout/list1"/>
    <dgm:cxn modelId="{098631B9-61B0-854F-A7DF-BB5BDFD09EA1}" type="presParOf" srcId="{954A78BF-2AAD-CD46-9A73-2EB27375DB19}" destId="{E541E3BD-3056-7343-A279-FFC05046FDD8}" srcOrd="9" destOrd="0" presId="urn:microsoft.com/office/officeart/2005/8/layout/list1"/>
    <dgm:cxn modelId="{5F67A391-7C4E-4441-80BE-FFC922CEAEE0}" type="presParOf" srcId="{954A78BF-2AAD-CD46-9A73-2EB27375DB19}" destId="{444FE3B4-DBB4-6D48-A6D7-AB640467E264}" srcOrd="10"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D4B3C0-DE1D-6D4C-93C6-F42A247AABFF}" type="doc">
      <dgm:prSet loTypeId="urn:microsoft.com/office/officeart/2005/8/layout/pyramid2" loCatId="pyramid" qsTypeId="urn:microsoft.com/office/officeart/2005/8/quickstyle/3d2" qsCatId="3D" csTypeId="urn:microsoft.com/office/officeart/2005/8/colors/accent1_2" csCatId="accent1" phldr="1"/>
      <dgm:spPr/>
      <dgm:t>
        <a:bodyPr/>
        <a:lstStyle/>
        <a:p>
          <a:endParaRPr lang="ru-RU"/>
        </a:p>
      </dgm:t>
    </dgm:pt>
    <dgm:pt modelId="{74115613-6A8F-4849-BCC7-D55EF3B2FA2B}">
      <dgm:prSet/>
      <dgm:spPr/>
      <dgm:t>
        <a:bodyPr/>
        <a:lstStyle/>
        <a:p>
          <a:r>
            <a:rPr lang="kk-KZ"/>
            <a:t>Салықтық есепке алу саясаты әрбір салық төлеушіге қызметтің ерекшеліктерін ескере отырып, белгілі бір субъектінің қызметіне ғана тән салықтық есепке алу әдістерін көрсету үшін қажет. </a:t>
          </a:r>
          <a:endParaRPr lang="x-none"/>
        </a:p>
      </dgm:t>
    </dgm:pt>
    <dgm:pt modelId="{CD0430FE-D56A-A747-BEEA-D7B043E57E80}" type="parTrans" cxnId="{2806BAF7-3052-B541-9BE0-ABEAED4D5EF4}">
      <dgm:prSet/>
      <dgm:spPr/>
      <dgm:t>
        <a:bodyPr/>
        <a:lstStyle/>
        <a:p>
          <a:endParaRPr lang="ru-RU"/>
        </a:p>
      </dgm:t>
    </dgm:pt>
    <dgm:pt modelId="{C63FBB6B-176D-2146-9C63-F48BA84CF321}" type="sibTrans" cxnId="{2806BAF7-3052-B541-9BE0-ABEAED4D5EF4}">
      <dgm:prSet/>
      <dgm:spPr/>
      <dgm:t>
        <a:bodyPr/>
        <a:lstStyle/>
        <a:p>
          <a:endParaRPr lang="ru-RU"/>
        </a:p>
      </dgm:t>
    </dgm:pt>
    <dgm:pt modelId="{FDAAFA82-BC0B-5842-A7BE-94458AD8BB62}">
      <dgm:prSet/>
      <dgm:spPr/>
      <dgm:t>
        <a:bodyPr/>
        <a:lstStyle/>
        <a:p>
          <a:r>
            <a:rPr lang="kk-KZ"/>
            <a:t>Салық есеп саясаты ұйымның ішкі құжаты ретінде түсініледі, онда жүзеге асырылатын іс-шаралар тізбесі, салық есебін жүргізу әдістерінің жиынтығы көрсетіледі: салық есебін ұйымдастырудың жалпы принциптері, салық салу мақсатында бухгалтерлік есеп деректерін түзету және салық салу базасын есептеу тәртібі, салықтар мен бюджетке және бюджеттен тыс қорларға төлемдерді есептеу және төлеу әдістері.</a:t>
          </a:r>
          <a:endParaRPr lang="x-none"/>
        </a:p>
      </dgm:t>
    </dgm:pt>
    <dgm:pt modelId="{DE236710-BBEA-6141-9A78-F82F60F40242}" type="parTrans" cxnId="{BAAE0A24-86D1-254C-82F5-363207B3725F}">
      <dgm:prSet/>
      <dgm:spPr/>
      <dgm:t>
        <a:bodyPr/>
        <a:lstStyle/>
        <a:p>
          <a:endParaRPr lang="ru-RU"/>
        </a:p>
      </dgm:t>
    </dgm:pt>
    <dgm:pt modelId="{D83BEE95-7868-1D42-A00D-F2CBD8A70502}" type="sibTrans" cxnId="{BAAE0A24-86D1-254C-82F5-363207B3725F}">
      <dgm:prSet/>
      <dgm:spPr/>
      <dgm:t>
        <a:bodyPr/>
        <a:lstStyle/>
        <a:p>
          <a:endParaRPr lang="ru-RU"/>
        </a:p>
      </dgm:t>
    </dgm:pt>
    <dgm:pt modelId="{F59A1629-6AA0-0B46-AB4B-E386A2574227}">
      <dgm:prSet/>
      <dgm:spPr/>
      <dgm:t>
        <a:bodyPr/>
        <a:lstStyle/>
        <a:p>
          <a:r>
            <a:rPr lang="kk-KZ" b="1"/>
            <a:t>Есеп саясатын таңдауға әсер ететін негізгі факторлар:</a:t>
          </a:r>
          <a:r>
            <a:rPr lang="kk-KZ"/>
            <a:t>ұйымдық-құқықтық нысаны, меншік нысаны;• салаға қатыстылығы немесе қызмет түрі;• қызмет ауқымы;• салық жүйесімен байланысы;• кәсіпорын қызметін ақпараттық қамтамасыз ету жүйесі;• қажетті деректер қорының болуы;• персоналдың белгілі бір біліктілік деңгейінің болуы.      </a:t>
          </a:r>
          <a:endParaRPr lang="x-none"/>
        </a:p>
      </dgm:t>
    </dgm:pt>
    <dgm:pt modelId="{247CE04D-3E72-134B-9283-367E702CC58E}" type="parTrans" cxnId="{84743959-74F7-E64E-A6DE-8658C77F55B7}">
      <dgm:prSet/>
      <dgm:spPr/>
      <dgm:t>
        <a:bodyPr/>
        <a:lstStyle/>
        <a:p>
          <a:endParaRPr lang="ru-RU"/>
        </a:p>
      </dgm:t>
    </dgm:pt>
    <dgm:pt modelId="{96A41053-1288-124B-83CD-D684EFC31ADF}" type="sibTrans" cxnId="{84743959-74F7-E64E-A6DE-8658C77F55B7}">
      <dgm:prSet/>
      <dgm:spPr/>
      <dgm:t>
        <a:bodyPr/>
        <a:lstStyle/>
        <a:p>
          <a:endParaRPr lang="ru-RU"/>
        </a:p>
      </dgm:t>
    </dgm:pt>
    <dgm:pt modelId="{6F17A4BD-EADB-1D43-B8E6-38D1CD370075}" type="pres">
      <dgm:prSet presAssocID="{3BD4B3C0-DE1D-6D4C-93C6-F42A247AABFF}" presName="compositeShape" presStyleCnt="0">
        <dgm:presLayoutVars>
          <dgm:dir/>
          <dgm:resizeHandles/>
        </dgm:presLayoutVars>
      </dgm:prSet>
      <dgm:spPr/>
      <dgm:t>
        <a:bodyPr/>
        <a:lstStyle/>
        <a:p>
          <a:endParaRPr lang="ru-RU"/>
        </a:p>
      </dgm:t>
    </dgm:pt>
    <dgm:pt modelId="{6D276B36-9280-D84F-AA89-640CFA89F081}" type="pres">
      <dgm:prSet presAssocID="{3BD4B3C0-DE1D-6D4C-93C6-F42A247AABFF}" presName="pyramid" presStyleLbl="node1" presStyleIdx="0" presStyleCnt="1" custScaleX="147776"/>
      <dgm:spPr/>
    </dgm:pt>
    <dgm:pt modelId="{8E2ED57E-994A-764D-BB66-EBE4F4E7EF99}" type="pres">
      <dgm:prSet presAssocID="{3BD4B3C0-DE1D-6D4C-93C6-F42A247AABFF}" presName="theList" presStyleCnt="0"/>
      <dgm:spPr/>
    </dgm:pt>
    <dgm:pt modelId="{C46BA994-B8F4-C941-980D-9A7F0FF4076F}" type="pres">
      <dgm:prSet presAssocID="{74115613-6A8F-4849-BCC7-D55EF3B2FA2B}" presName="aNode" presStyleLbl="fgAcc1" presStyleIdx="0" presStyleCnt="3" custScaleX="122422">
        <dgm:presLayoutVars>
          <dgm:bulletEnabled val="1"/>
        </dgm:presLayoutVars>
      </dgm:prSet>
      <dgm:spPr/>
      <dgm:t>
        <a:bodyPr/>
        <a:lstStyle/>
        <a:p>
          <a:endParaRPr lang="ru-RU"/>
        </a:p>
      </dgm:t>
    </dgm:pt>
    <dgm:pt modelId="{1CBB0E8B-56B3-924B-9B3B-F8CE645BC220}" type="pres">
      <dgm:prSet presAssocID="{74115613-6A8F-4849-BCC7-D55EF3B2FA2B}" presName="aSpace" presStyleCnt="0"/>
      <dgm:spPr/>
    </dgm:pt>
    <dgm:pt modelId="{4167D936-619C-3443-ADAB-13CA15721A99}" type="pres">
      <dgm:prSet presAssocID="{FDAAFA82-BC0B-5842-A7BE-94458AD8BB62}" presName="aNode" presStyleLbl="fgAcc1" presStyleIdx="1" presStyleCnt="3" custScaleX="121810">
        <dgm:presLayoutVars>
          <dgm:bulletEnabled val="1"/>
        </dgm:presLayoutVars>
      </dgm:prSet>
      <dgm:spPr/>
      <dgm:t>
        <a:bodyPr/>
        <a:lstStyle/>
        <a:p>
          <a:endParaRPr lang="ru-RU"/>
        </a:p>
      </dgm:t>
    </dgm:pt>
    <dgm:pt modelId="{74CE1F99-5A5D-614E-BEDA-1916F95DDC35}" type="pres">
      <dgm:prSet presAssocID="{FDAAFA82-BC0B-5842-A7BE-94458AD8BB62}" presName="aSpace" presStyleCnt="0"/>
      <dgm:spPr/>
    </dgm:pt>
    <dgm:pt modelId="{4360EFED-4343-4C48-9643-2EB1D73C3DE6}" type="pres">
      <dgm:prSet presAssocID="{F59A1629-6AA0-0B46-AB4B-E386A2574227}" presName="aNode" presStyleLbl="fgAcc1" presStyleIdx="2" presStyleCnt="3" custScaleX="121810">
        <dgm:presLayoutVars>
          <dgm:bulletEnabled val="1"/>
        </dgm:presLayoutVars>
      </dgm:prSet>
      <dgm:spPr/>
      <dgm:t>
        <a:bodyPr/>
        <a:lstStyle/>
        <a:p>
          <a:endParaRPr lang="ru-RU"/>
        </a:p>
      </dgm:t>
    </dgm:pt>
    <dgm:pt modelId="{13769293-DBA1-2F48-ADD8-5AF7F6EC181C}" type="pres">
      <dgm:prSet presAssocID="{F59A1629-6AA0-0B46-AB4B-E386A2574227}" presName="aSpace" presStyleCnt="0"/>
      <dgm:spPr/>
    </dgm:pt>
  </dgm:ptLst>
  <dgm:cxnLst>
    <dgm:cxn modelId="{1D4988E0-EBE1-8947-B6FF-AAE54EDDF02A}" type="presOf" srcId="{3BD4B3C0-DE1D-6D4C-93C6-F42A247AABFF}" destId="{6F17A4BD-EADB-1D43-B8E6-38D1CD370075}" srcOrd="0" destOrd="0" presId="urn:microsoft.com/office/officeart/2005/8/layout/pyramid2"/>
    <dgm:cxn modelId="{5A6A794C-6255-9D4F-A637-CB7D13B950F7}" type="presOf" srcId="{FDAAFA82-BC0B-5842-A7BE-94458AD8BB62}" destId="{4167D936-619C-3443-ADAB-13CA15721A99}" srcOrd="0" destOrd="0" presId="urn:microsoft.com/office/officeart/2005/8/layout/pyramid2"/>
    <dgm:cxn modelId="{2806BAF7-3052-B541-9BE0-ABEAED4D5EF4}" srcId="{3BD4B3C0-DE1D-6D4C-93C6-F42A247AABFF}" destId="{74115613-6A8F-4849-BCC7-D55EF3B2FA2B}" srcOrd="0" destOrd="0" parTransId="{CD0430FE-D56A-A747-BEEA-D7B043E57E80}" sibTransId="{C63FBB6B-176D-2146-9C63-F48BA84CF321}"/>
    <dgm:cxn modelId="{BAAE0A24-86D1-254C-82F5-363207B3725F}" srcId="{3BD4B3C0-DE1D-6D4C-93C6-F42A247AABFF}" destId="{FDAAFA82-BC0B-5842-A7BE-94458AD8BB62}" srcOrd="1" destOrd="0" parTransId="{DE236710-BBEA-6141-9A78-F82F60F40242}" sibTransId="{D83BEE95-7868-1D42-A00D-F2CBD8A70502}"/>
    <dgm:cxn modelId="{9F36E275-9A0E-DA4D-9302-DA527892F2C8}" type="presOf" srcId="{F59A1629-6AA0-0B46-AB4B-E386A2574227}" destId="{4360EFED-4343-4C48-9643-2EB1D73C3DE6}" srcOrd="0" destOrd="0" presId="urn:microsoft.com/office/officeart/2005/8/layout/pyramid2"/>
    <dgm:cxn modelId="{056E1653-B6F9-C24A-BE2C-F016806C2F0E}" type="presOf" srcId="{74115613-6A8F-4849-BCC7-D55EF3B2FA2B}" destId="{C46BA994-B8F4-C941-980D-9A7F0FF4076F}" srcOrd="0" destOrd="0" presId="urn:microsoft.com/office/officeart/2005/8/layout/pyramid2"/>
    <dgm:cxn modelId="{84743959-74F7-E64E-A6DE-8658C77F55B7}" srcId="{3BD4B3C0-DE1D-6D4C-93C6-F42A247AABFF}" destId="{F59A1629-6AA0-0B46-AB4B-E386A2574227}" srcOrd="2" destOrd="0" parTransId="{247CE04D-3E72-134B-9283-367E702CC58E}" sibTransId="{96A41053-1288-124B-83CD-D684EFC31ADF}"/>
    <dgm:cxn modelId="{5EC606D9-A008-BA4B-AAF2-5AE0E691CCC8}" type="presParOf" srcId="{6F17A4BD-EADB-1D43-B8E6-38D1CD370075}" destId="{6D276B36-9280-D84F-AA89-640CFA89F081}" srcOrd="0" destOrd="0" presId="urn:microsoft.com/office/officeart/2005/8/layout/pyramid2"/>
    <dgm:cxn modelId="{97E5AD2C-4348-674B-8C0C-AF4D3481828F}" type="presParOf" srcId="{6F17A4BD-EADB-1D43-B8E6-38D1CD370075}" destId="{8E2ED57E-994A-764D-BB66-EBE4F4E7EF99}" srcOrd="1" destOrd="0" presId="urn:microsoft.com/office/officeart/2005/8/layout/pyramid2"/>
    <dgm:cxn modelId="{4A020E13-6955-1041-B5BE-0E40F6B4E070}" type="presParOf" srcId="{8E2ED57E-994A-764D-BB66-EBE4F4E7EF99}" destId="{C46BA994-B8F4-C941-980D-9A7F0FF4076F}" srcOrd="0" destOrd="0" presId="urn:microsoft.com/office/officeart/2005/8/layout/pyramid2"/>
    <dgm:cxn modelId="{AE896F0F-7D1E-8F45-BCE2-9CAD8A035AF8}" type="presParOf" srcId="{8E2ED57E-994A-764D-BB66-EBE4F4E7EF99}" destId="{1CBB0E8B-56B3-924B-9B3B-F8CE645BC220}" srcOrd="1" destOrd="0" presId="urn:microsoft.com/office/officeart/2005/8/layout/pyramid2"/>
    <dgm:cxn modelId="{DD4D149A-78E8-B54D-B75F-A167496324FF}" type="presParOf" srcId="{8E2ED57E-994A-764D-BB66-EBE4F4E7EF99}" destId="{4167D936-619C-3443-ADAB-13CA15721A99}" srcOrd="2" destOrd="0" presId="urn:microsoft.com/office/officeart/2005/8/layout/pyramid2"/>
    <dgm:cxn modelId="{74DFF3E4-CAF8-B04C-8F62-475EDC34EAAC}" type="presParOf" srcId="{8E2ED57E-994A-764D-BB66-EBE4F4E7EF99}" destId="{74CE1F99-5A5D-614E-BEDA-1916F95DDC35}" srcOrd="3" destOrd="0" presId="urn:microsoft.com/office/officeart/2005/8/layout/pyramid2"/>
    <dgm:cxn modelId="{C4B4C4BB-C768-8847-B0C6-60F82495BC2C}" type="presParOf" srcId="{8E2ED57E-994A-764D-BB66-EBE4F4E7EF99}" destId="{4360EFED-4343-4C48-9643-2EB1D73C3DE6}" srcOrd="4" destOrd="0" presId="urn:microsoft.com/office/officeart/2005/8/layout/pyramid2"/>
    <dgm:cxn modelId="{4DFC9AD9-A841-5F46-9134-360F84ADA74D}" type="presParOf" srcId="{8E2ED57E-994A-764D-BB66-EBE4F4E7EF99}" destId="{13769293-DBA1-2F48-ADD8-5AF7F6EC181C}" srcOrd="5" destOrd="0" presId="urn:microsoft.com/office/officeart/2005/8/layout/pyramid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A30FA2-6596-4D4B-9D4E-6E1138C7939C}" type="doc">
      <dgm:prSet loTypeId="urn:microsoft.com/office/officeart/2005/8/layout/default#1" loCatId="" qsTypeId="urn:microsoft.com/office/officeart/2005/8/quickstyle/simple1" qsCatId="simple" csTypeId="urn:microsoft.com/office/officeart/2005/8/colors/accent1_2" csCatId="accent1" phldr="1"/>
      <dgm:spPr/>
      <dgm:t>
        <a:bodyPr/>
        <a:lstStyle/>
        <a:p>
          <a:endParaRPr lang="ru-RU"/>
        </a:p>
      </dgm:t>
    </dgm:pt>
    <dgm:pt modelId="{7963DB61-5A7F-7041-8B53-36A3252F82E2}">
      <dgm:prSet phldrT="[Текст]"/>
      <dgm:spPr/>
      <dgm:t>
        <a:bodyPr/>
        <a:lstStyle/>
        <a:p>
          <a:pPr>
            <a:buNone/>
          </a:pPr>
          <a:r>
            <a:rPr lang="kk-KZ" dirty="0"/>
            <a:t>1) ұйымның басшысы – оның құрылуына жауапты болғандықтан;</a:t>
          </a:r>
          <a:endParaRPr lang="ru-RU" dirty="0"/>
        </a:p>
      </dgm:t>
    </dgm:pt>
    <dgm:pt modelId="{0679EAD2-97ED-1F42-BF65-BD5B64896282}" type="parTrans" cxnId="{77828F1D-3728-1D41-B9C9-5C287D7C6825}">
      <dgm:prSet/>
      <dgm:spPr/>
      <dgm:t>
        <a:bodyPr/>
        <a:lstStyle/>
        <a:p>
          <a:endParaRPr lang="ru-RU"/>
        </a:p>
      </dgm:t>
    </dgm:pt>
    <dgm:pt modelId="{C6BD2911-2A7F-D142-BA90-D780DADF06DD}" type="sibTrans" cxnId="{77828F1D-3728-1D41-B9C9-5C287D7C6825}">
      <dgm:prSet/>
      <dgm:spPr/>
      <dgm:t>
        <a:bodyPr/>
        <a:lstStyle/>
        <a:p>
          <a:endParaRPr lang="ru-RU"/>
        </a:p>
      </dgm:t>
    </dgm:pt>
    <dgm:pt modelId="{20CD099E-D048-214F-9DDD-F22D7F30979F}">
      <dgm:prSet/>
      <dgm:spPr/>
      <dgm:t>
        <a:bodyPr/>
        <a:lstStyle/>
        <a:p>
          <a:r>
            <a:rPr lang="kk-KZ"/>
            <a:t>2) ұйымның қаржылық есептілігін жасауына байланысты бас бухгалтер;</a:t>
          </a:r>
          <a:endParaRPr lang="kk-KZ" dirty="0"/>
        </a:p>
      </dgm:t>
    </dgm:pt>
    <dgm:pt modelId="{4012CA72-6165-F74C-94BA-79BE4D056012}" type="parTrans" cxnId="{4B3C953A-C095-704E-B24C-6D46E46C8EA6}">
      <dgm:prSet/>
      <dgm:spPr/>
      <dgm:t>
        <a:bodyPr/>
        <a:lstStyle/>
        <a:p>
          <a:endParaRPr lang="ru-RU"/>
        </a:p>
      </dgm:t>
    </dgm:pt>
    <dgm:pt modelId="{986D6E66-FDFE-CC4C-8B8D-EA59E076D5C3}" type="sibTrans" cxnId="{4B3C953A-C095-704E-B24C-6D46E46C8EA6}">
      <dgm:prSet/>
      <dgm:spPr/>
      <dgm:t>
        <a:bodyPr/>
        <a:lstStyle/>
        <a:p>
          <a:endParaRPr lang="ru-RU"/>
        </a:p>
      </dgm:t>
    </dgm:pt>
    <dgm:pt modelId="{441C631D-D0C8-D644-A90F-C366FACF4A5C}">
      <dgm:prSet/>
      <dgm:spPr/>
      <dgm:t>
        <a:bodyPr/>
        <a:lstStyle/>
        <a:p>
          <a:r>
            <a:rPr lang="kk-KZ"/>
            <a:t>3) салық маманы – өйткені оның кәсіби қатысуымен ғана салық есебін жүргізу әдістерінің жиынтығы ретінде Ереженің мазмұнын сауатты және жан-жақты негіздеуге болады;</a:t>
          </a:r>
          <a:endParaRPr lang="kk-KZ" dirty="0"/>
        </a:p>
      </dgm:t>
    </dgm:pt>
    <dgm:pt modelId="{7A8E859A-B1A1-3443-B055-830713588108}" type="parTrans" cxnId="{C265AF48-CD65-1447-9872-BF7225834C9A}">
      <dgm:prSet/>
      <dgm:spPr/>
      <dgm:t>
        <a:bodyPr/>
        <a:lstStyle/>
        <a:p>
          <a:endParaRPr lang="ru-RU"/>
        </a:p>
      </dgm:t>
    </dgm:pt>
    <dgm:pt modelId="{7FBB375F-B379-1E40-A8A8-3E0E4FEC7E3D}" type="sibTrans" cxnId="{C265AF48-CD65-1447-9872-BF7225834C9A}">
      <dgm:prSet/>
      <dgm:spPr/>
      <dgm:t>
        <a:bodyPr/>
        <a:lstStyle/>
        <a:p>
          <a:endParaRPr lang="ru-RU"/>
        </a:p>
      </dgm:t>
    </dgm:pt>
    <dgm:pt modelId="{3BE1C1C0-7144-9B48-AF17-43AD1F58A56C}">
      <dgm:prSet/>
      <dgm:spPr/>
      <dgm:t>
        <a:bodyPr/>
        <a:lstStyle/>
        <a:p>
          <a:r>
            <a:rPr lang="kk-KZ" dirty="0"/>
            <a:t>4) аудитор, өйткені салықтық есеп тексерудің негізгі объектілерінің бірі болады;</a:t>
          </a:r>
        </a:p>
      </dgm:t>
    </dgm:pt>
    <dgm:pt modelId="{C3806F44-2767-C34E-A0F9-AB5A773EF206}" type="parTrans" cxnId="{CC2A4AE6-41DD-BE42-B276-9F4DAB1E5EE3}">
      <dgm:prSet/>
      <dgm:spPr/>
      <dgm:t>
        <a:bodyPr/>
        <a:lstStyle/>
        <a:p>
          <a:endParaRPr lang="ru-RU"/>
        </a:p>
      </dgm:t>
    </dgm:pt>
    <dgm:pt modelId="{158B75B9-F23B-B345-92BE-B64735F4FC73}" type="sibTrans" cxnId="{CC2A4AE6-41DD-BE42-B276-9F4DAB1E5EE3}">
      <dgm:prSet/>
      <dgm:spPr/>
      <dgm:t>
        <a:bodyPr/>
        <a:lstStyle/>
        <a:p>
          <a:endParaRPr lang="ru-RU"/>
        </a:p>
      </dgm:t>
    </dgm:pt>
    <dgm:pt modelId="{89B0F7EC-35A2-D944-B3A1-6A66C37FF626}">
      <dgm:prSet/>
      <dgm:spPr/>
      <dgm:t>
        <a:bodyPr/>
        <a:lstStyle/>
        <a:p>
          <a:r>
            <a:rPr lang="kk-KZ" dirty="0"/>
            <a:t>5) </a:t>
          </a:r>
          <a:r>
            <a:rPr lang="kk-KZ" noProof="1"/>
            <a:t>салық инспекторы, өйткені салық салудың нақты объектісін қалыптастыру тәртібі түптеп келгенде салықтық есепке алу саясатының элементтеріне байланысты. Ұйым басшысы салық есебін ұйымдастыруға жауапты болуы керек.</a:t>
          </a:r>
          <a:endParaRPr lang="kk-KZ" noProof="1">
            <a:latin typeface="Times New Roman" panose="02020603050405020304" pitchFamily="18" charset="0"/>
            <a:cs typeface="Times New Roman" panose="02020603050405020304" pitchFamily="18" charset="0"/>
          </a:endParaRPr>
        </a:p>
      </dgm:t>
    </dgm:pt>
    <dgm:pt modelId="{88AC34C3-EB35-7E49-A4B3-49B25791F0C4}" type="parTrans" cxnId="{4FCCB4E7-76A1-FF42-A202-2F73B843F96C}">
      <dgm:prSet/>
      <dgm:spPr/>
      <dgm:t>
        <a:bodyPr/>
        <a:lstStyle/>
        <a:p>
          <a:endParaRPr lang="ru-RU"/>
        </a:p>
      </dgm:t>
    </dgm:pt>
    <dgm:pt modelId="{744D6873-5A53-B14C-B4CF-EDAAA618F26D}" type="sibTrans" cxnId="{4FCCB4E7-76A1-FF42-A202-2F73B843F96C}">
      <dgm:prSet/>
      <dgm:spPr/>
      <dgm:t>
        <a:bodyPr/>
        <a:lstStyle/>
        <a:p>
          <a:endParaRPr lang="ru-RU"/>
        </a:p>
      </dgm:t>
    </dgm:pt>
    <dgm:pt modelId="{53934286-0812-254C-B2A9-4C17DEDA6B27}" type="pres">
      <dgm:prSet presAssocID="{0CA30FA2-6596-4D4B-9D4E-6E1138C7939C}" presName="diagram" presStyleCnt="0">
        <dgm:presLayoutVars>
          <dgm:dir/>
          <dgm:resizeHandles val="exact"/>
        </dgm:presLayoutVars>
      </dgm:prSet>
      <dgm:spPr/>
      <dgm:t>
        <a:bodyPr/>
        <a:lstStyle/>
        <a:p>
          <a:endParaRPr lang="ru-RU"/>
        </a:p>
      </dgm:t>
    </dgm:pt>
    <dgm:pt modelId="{7534596F-B8A1-E54E-87E2-C80548BB1284}" type="pres">
      <dgm:prSet presAssocID="{7963DB61-5A7F-7041-8B53-36A3252F82E2}" presName="node" presStyleLbl="node1" presStyleIdx="0" presStyleCnt="5">
        <dgm:presLayoutVars>
          <dgm:bulletEnabled val="1"/>
        </dgm:presLayoutVars>
      </dgm:prSet>
      <dgm:spPr/>
      <dgm:t>
        <a:bodyPr/>
        <a:lstStyle/>
        <a:p>
          <a:endParaRPr lang="ru-RU"/>
        </a:p>
      </dgm:t>
    </dgm:pt>
    <dgm:pt modelId="{0A479B03-02AE-504B-94E8-548AAE3E710F}" type="pres">
      <dgm:prSet presAssocID="{C6BD2911-2A7F-D142-BA90-D780DADF06DD}" presName="sibTrans" presStyleCnt="0"/>
      <dgm:spPr/>
    </dgm:pt>
    <dgm:pt modelId="{1F61544E-B8DF-0244-BCEF-8C966C993CE0}" type="pres">
      <dgm:prSet presAssocID="{20CD099E-D048-214F-9DDD-F22D7F30979F}" presName="node" presStyleLbl="node1" presStyleIdx="1" presStyleCnt="5">
        <dgm:presLayoutVars>
          <dgm:bulletEnabled val="1"/>
        </dgm:presLayoutVars>
      </dgm:prSet>
      <dgm:spPr/>
      <dgm:t>
        <a:bodyPr/>
        <a:lstStyle/>
        <a:p>
          <a:endParaRPr lang="ru-RU"/>
        </a:p>
      </dgm:t>
    </dgm:pt>
    <dgm:pt modelId="{F18BBBE2-38D2-9D45-AA40-DBDA01B3EEB3}" type="pres">
      <dgm:prSet presAssocID="{986D6E66-FDFE-CC4C-8B8D-EA59E076D5C3}" presName="sibTrans" presStyleCnt="0"/>
      <dgm:spPr/>
    </dgm:pt>
    <dgm:pt modelId="{716CDF40-8171-8649-8F26-F17045DD4E80}" type="pres">
      <dgm:prSet presAssocID="{441C631D-D0C8-D644-A90F-C366FACF4A5C}" presName="node" presStyleLbl="node1" presStyleIdx="2" presStyleCnt="5">
        <dgm:presLayoutVars>
          <dgm:bulletEnabled val="1"/>
        </dgm:presLayoutVars>
      </dgm:prSet>
      <dgm:spPr/>
      <dgm:t>
        <a:bodyPr/>
        <a:lstStyle/>
        <a:p>
          <a:endParaRPr lang="ru-RU"/>
        </a:p>
      </dgm:t>
    </dgm:pt>
    <dgm:pt modelId="{5B92A5B8-DB89-F64A-BF5A-3B91B9FCBA49}" type="pres">
      <dgm:prSet presAssocID="{7FBB375F-B379-1E40-A8A8-3E0E4FEC7E3D}" presName="sibTrans" presStyleCnt="0"/>
      <dgm:spPr/>
    </dgm:pt>
    <dgm:pt modelId="{6336E2F8-C904-DA46-82F9-9FE36C67C59A}" type="pres">
      <dgm:prSet presAssocID="{3BE1C1C0-7144-9B48-AF17-43AD1F58A56C}" presName="node" presStyleLbl="node1" presStyleIdx="3" presStyleCnt="5">
        <dgm:presLayoutVars>
          <dgm:bulletEnabled val="1"/>
        </dgm:presLayoutVars>
      </dgm:prSet>
      <dgm:spPr/>
      <dgm:t>
        <a:bodyPr/>
        <a:lstStyle/>
        <a:p>
          <a:endParaRPr lang="ru-RU"/>
        </a:p>
      </dgm:t>
    </dgm:pt>
    <dgm:pt modelId="{8FA0AD82-E68D-D649-9107-74BA13AC6A49}" type="pres">
      <dgm:prSet presAssocID="{158B75B9-F23B-B345-92BE-B64735F4FC73}" presName="sibTrans" presStyleCnt="0"/>
      <dgm:spPr/>
    </dgm:pt>
    <dgm:pt modelId="{189427FC-6C41-E74F-9B61-8727B61FCF84}" type="pres">
      <dgm:prSet presAssocID="{89B0F7EC-35A2-D944-B3A1-6A66C37FF626}" presName="node" presStyleLbl="node1" presStyleIdx="4" presStyleCnt="5">
        <dgm:presLayoutVars>
          <dgm:bulletEnabled val="1"/>
        </dgm:presLayoutVars>
      </dgm:prSet>
      <dgm:spPr/>
      <dgm:t>
        <a:bodyPr/>
        <a:lstStyle/>
        <a:p>
          <a:endParaRPr lang="ru-RU"/>
        </a:p>
      </dgm:t>
    </dgm:pt>
  </dgm:ptLst>
  <dgm:cxnLst>
    <dgm:cxn modelId="{EC586F75-DC8E-D94A-BEB2-5E660196E1FB}" type="presOf" srcId="{89B0F7EC-35A2-D944-B3A1-6A66C37FF626}" destId="{189427FC-6C41-E74F-9B61-8727B61FCF84}" srcOrd="0" destOrd="0" presId="urn:microsoft.com/office/officeart/2005/8/layout/default#1"/>
    <dgm:cxn modelId="{4FCCB4E7-76A1-FF42-A202-2F73B843F96C}" srcId="{0CA30FA2-6596-4D4B-9D4E-6E1138C7939C}" destId="{89B0F7EC-35A2-D944-B3A1-6A66C37FF626}" srcOrd="4" destOrd="0" parTransId="{88AC34C3-EB35-7E49-A4B3-49B25791F0C4}" sibTransId="{744D6873-5A53-B14C-B4CF-EDAAA618F26D}"/>
    <dgm:cxn modelId="{C265AF48-CD65-1447-9872-BF7225834C9A}" srcId="{0CA30FA2-6596-4D4B-9D4E-6E1138C7939C}" destId="{441C631D-D0C8-D644-A90F-C366FACF4A5C}" srcOrd="2" destOrd="0" parTransId="{7A8E859A-B1A1-3443-B055-830713588108}" sibTransId="{7FBB375F-B379-1E40-A8A8-3E0E4FEC7E3D}"/>
    <dgm:cxn modelId="{539E617B-B718-544B-813A-FCFCBE556CF4}" type="presOf" srcId="{20CD099E-D048-214F-9DDD-F22D7F30979F}" destId="{1F61544E-B8DF-0244-BCEF-8C966C993CE0}" srcOrd="0" destOrd="0" presId="urn:microsoft.com/office/officeart/2005/8/layout/default#1"/>
    <dgm:cxn modelId="{E4586B08-E44C-3841-BE35-CCD0303633DC}" type="presOf" srcId="{3BE1C1C0-7144-9B48-AF17-43AD1F58A56C}" destId="{6336E2F8-C904-DA46-82F9-9FE36C67C59A}" srcOrd="0" destOrd="0" presId="urn:microsoft.com/office/officeart/2005/8/layout/default#1"/>
    <dgm:cxn modelId="{A24D6B05-96F6-DE40-B51F-10154259C4ED}" type="presOf" srcId="{7963DB61-5A7F-7041-8B53-36A3252F82E2}" destId="{7534596F-B8A1-E54E-87E2-C80548BB1284}" srcOrd="0" destOrd="0" presId="urn:microsoft.com/office/officeart/2005/8/layout/default#1"/>
    <dgm:cxn modelId="{77828F1D-3728-1D41-B9C9-5C287D7C6825}" srcId="{0CA30FA2-6596-4D4B-9D4E-6E1138C7939C}" destId="{7963DB61-5A7F-7041-8B53-36A3252F82E2}" srcOrd="0" destOrd="0" parTransId="{0679EAD2-97ED-1F42-BF65-BD5B64896282}" sibTransId="{C6BD2911-2A7F-D142-BA90-D780DADF06DD}"/>
    <dgm:cxn modelId="{4B3C953A-C095-704E-B24C-6D46E46C8EA6}" srcId="{0CA30FA2-6596-4D4B-9D4E-6E1138C7939C}" destId="{20CD099E-D048-214F-9DDD-F22D7F30979F}" srcOrd="1" destOrd="0" parTransId="{4012CA72-6165-F74C-94BA-79BE4D056012}" sibTransId="{986D6E66-FDFE-CC4C-8B8D-EA59E076D5C3}"/>
    <dgm:cxn modelId="{CC2A4AE6-41DD-BE42-B276-9F4DAB1E5EE3}" srcId="{0CA30FA2-6596-4D4B-9D4E-6E1138C7939C}" destId="{3BE1C1C0-7144-9B48-AF17-43AD1F58A56C}" srcOrd="3" destOrd="0" parTransId="{C3806F44-2767-C34E-A0F9-AB5A773EF206}" sibTransId="{158B75B9-F23B-B345-92BE-B64735F4FC73}"/>
    <dgm:cxn modelId="{69B5F21B-6E82-FD4F-9C48-08311CEC1C26}" type="presOf" srcId="{0CA30FA2-6596-4D4B-9D4E-6E1138C7939C}" destId="{53934286-0812-254C-B2A9-4C17DEDA6B27}" srcOrd="0" destOrd="0" presId="urn:microsoft.com/office/officeart/2005/8/layout/default#1"/>
    <dgm:cxn modelId="{047DB98F-F7A2-7745-BF90-B9EA97A33771}" type="presOf" srcId="{441C631D-D0C8-D644-A90F-C366FACF4A5C}" destId="{716CDF40-8171-8649-8F26-F17045DD4E80}" srcOrd="0" destOrd="0" presId="urn:microsoft.com/office/officeart/2005/8/layout/default#1"/>
    <dgm:cxn modelId="{034D8CD3-C2D9-3A45-9EA2-619F84A71268}" type="presParOf" srcId="{53934286-0812-254C-B2A9-4C17DEDA6B27}" destId="{7534596F-B8A1-E54E-87E2-C80548BB1284}" srcOrd="0" destOrd="0" presId="urn:microsoft.com/office/officeart/2005/8/layout/default#1"/>
    <dgm:cxn modelId="{073999BB-BA0C-AE4D-AF77-97452B630BFF}" type="presParOf" srcId="{53934286-0812-254C-B2A9-4C17DEDA6B27}" destId="{0A479B03-02AE-504B-94E8-548AAE3E710F}" srcOrd="1" destOrd="0" presId="urn:microsoft.com/office/officeart/2005/8/layout/default#1"/>
    <dgm:cxn modelId="{8627924C-7C06-AC41-A4C1-F578A07B74DC}" type="presParOf" srcId="{53934286-0812-254C-B2A9-4C17DEDA6B27}" destId="{1F61544E-B8DF-0244-BCEF-8C966C993CE0}" srcOrd="2" destOrd="0" presId="urn:microsoft.com/office/officeart/2005/8/layout/default#1"/>
    <dgm:cxn modelId="{AF995BF8-B0A4-3043-B138-77360CDDBEDE}" type="presParOf" srcId="{53934286-0812-254C-B2A9-4C17DEDA6B27}" destId="{F18BBBE2-38D2-9D45-AA40-DBDA01B3EEB3}" srcOrd="3" destOrd="0" presId="urn:microsoft.com/office/officeart/2005/8/layout/default#1"/>
    <dgm:cxn modelId="{214EE03B-28EF-8645-9AB5-F9A4EF390267}" type="presParOf" srcId="{53934286-0812-254C-B2A9-4C17DEDA6B27}" destId="{716CDF40-8171-8649-8F26-F17045DD4E80}" srcOrd="4" destOrd="0" presId="urn:microsoft.com/office/officeart/2005/8/layout/default#1"/>
    <dgm:cxn modelId="{AB489E5C-9EA3-EC41-8529-F5CE2067DD5F}" type="presParOf" srcId="{53934286-0812-254C-B2A9-4C17DEDA6B27}" destId="{5B92A5B8-DB89-F64A-BF5A-3B91B9FCBA49}" srcOrd="5" destOrd="0" presId="urn:microsoft.com/office/officeart/2005/8/layout/default#1"/>
    <dgm:cxn modelId="{E936F449-BB5E-E345-B67D-647ED13624AB}" type="presParOf" srcId="{53934286-0812-254C-B2A9-4C17DEDA6B27}" destId="{6336E2F8-C904-DA46-82F9-9FE36C67C59A}" srcOrd="6" destOrd="0" presId="urn:microsoft.com/office/officeart/2005/8/layout/default#1"/>
    <dgm:cxn modelId="{A35B3028-FAE3-D34E-AC9C-5211C9015E05}" type="presParOf" srcId="{53934286-0812-254C-B2A9-4C17DEDA6B27}" destId="{8FA0AD82-E68D-D649-9107-74BA13AC6A49}" srcOrd="7" destOrd="0" presId="urn:microsoft.com/office/officeart/2005/8/layout/default#1"/>
    <dgm:cxn modelId="{8C3BCA4D-E13A-C948-A6BF-0A628006D3EE}" type="presParOf" srcId="{53934286-0812-254C-B2A9-4C17DEDA6B27}" destId="{189427FC-6C41-E74F-9B61-8727B61FCF84}" srcOrd="8" destOrd="0" presId="urn:microsoft.com/office/officeart/2005/8/layout/defaul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0A1C5F-349D-F149-8920-C8FB9CAAE70B}" type="doc">
      <dgm:prSet loTypeId="urn:microsoft.com/office/officeart/2005/8/layout/matrix3" loCatId="matrix" qsTypeId="urn:microsoft.com/office/officeart/2005/8/quickstyle/3d2" qsCatId="3D" csTypeId="urn:microsoft.com/office/officeart/2005/8/colors/accent1_1" csCatId="accent1"/>
      <dgm:spPr/>
      <dgm:t>
        <a:bodyPr/>
        <a:lstStyle/>
        <a:p>
          <a:endParaRPr lang="ru-RU"/>
        </a:p>
      </dgm:t>
    </dgm:pt>
    <dgm:pt modelId="{9D8C4D04-565C-2D4C-88EB-A6A8FA027652}">
      <dgm:prSet/>
      <dgm:spPr/>
      <dgm:t>
        <a:bodyPr/>
        <a:lstStyle/>
        <a:p>
          <a:r>
            <a:rPr lang="kk-KZ"/>
            <a:t>Салықтық есепке алу саясаты туралы ереженің үшінші бөлімінде – салықтық есепке алуды ұйымдастыру – салықтық есепке алуды жүзеге асыратын тұлғалар шеңбері, олардың лауазымдық нұсқаулықтары (құқықтар, міндеттер); </a:t>
          </a:r>
          <a:endParaRPr lang="x-none"/>
        </a:p>
      </dgm:t>
    </dgm:pt>
    <dgm:pt modelId="{EC3CF798-48C9-144D-BDF9-DA0A787B6B45}" type="parTrans" cxnId="{712791DC-2E86-3A4D-A2C2-FE148589AE00}">
      <dgm:prSet/>
      <dgm:spPr/>
      <dgm:t>
        <a:bodyPr/>
        <a:lstStyle/>
        <a:p>
          <a:endParaRPr lang="ru-RU"/>
        </a:p>
      </dgm:t>
    </dgm:pt>
    <dgm:pt modelId="{C8934C21-2059-BA4F-968D-0821A1022B97}" type="sibTrans" cxnId="{712791DC-2E86-3A4D-A2C2-FE148589AE00}">
      <dgm:prSet/>
      <dgm:spPr/>
      <dgm:t>
        <a:bodyPr/>
        <a:lstStyle/>
        <a:p>
          <a:endParaRPr lang="ru-RU"/>
        </a:p>
      </dgm:t>
    </dgm:pt>
    <dgm:pt modelId="{449DF30A-2DAD-8848-A032-39E2144462A7}">
      <dgm:prSet/>
      <dgm:spPr/>
      <dgm:t>
        <a:bodyPr/>
        <a:lstStyle/>
        <a:p>
          <a:r>
            <a:rPr lang="kk-KZ"/>
            <a:t>салық есептерін өңдеу үшін қолданылатын есеп құжаттарының нысандары; бухгалтерлік ақпаратты өңдеу тәртібі мен технологиясы; салық есебінің дұрыс жүргізілуіне ішкі бақылауды жүргізу, салық есеп саясаты туралы ережеде салық тіркелімдерінің нысандары көзделіп, бекітілуге ​​тиіс. </a:t>
          </a:r>
          <a:endParaRPr lang="x-none"/>
        </a:p>
      </dgm:t>
    </dgm:pt>
    <dgm:pt modelId="{7C68AD07-1E2B-884C-B2BD-E523D5CEAE7A}" type="parTrans" cxnId="{346B06D7-9239-D84B-B522-D43C80A7D9A8}">
      <dgm:prSet/>
      <dgm:spPr/>
      <dgm:t>
        <a:bodyPr/>
        <a:lstStyle/>
        <a:p>
          <a:endParaRPr lang="ru-RU"/>
        </a:p>
      </dgm:t>
    </dgm:pt>
    <dgm:pt modelId="{362D99B6-D962-984C-8E7F-C8D65AF4FD05}" type="sibTrans" cxnId="{346B06D7-9239-D84B-B522-D43C80A7D9A8}">
      <dgm:prSet/>
      <dgm:spPr/>
      <dgm:t>
        <a:bodyPr/>
        <a:lstStyle/>
        <a:p>
          <a:endParaRPr lang="ru-RU"/>
        </a:p>
      </dgm:t>
    </dgm:pt>
    <dgm:pt modelId="{5C9D0048-CCF5-A249-AF1A-47026DB106AD}">
      <dgm:prSet/>
      <dgm:spPr/>
      <dgm:t>
        <a:bodyPr/>
        <a:lstStyle/>
        <a:p>
          <a:r>
            <a:rPr lang="kk-KZ"/>
            <a:t>Салық есептеулері – бұл салық төлеуші ​​негізгі салықтық есептеу көрсеткіштерін көрсететін және салық міндеттемесінің сомасын есептейтін нысандар.</a:t>
          </a:r>
          <a:endParaRPr lang="x-none"/>
        </a:p>
      </dgm:t>
    </dgm:pt>
    <dgm:pt modelId="{2A3C1E34-3D8D-054A-A59D-E4BC11FC1E70}" type="parTrans" cxnId="{BFF91B49-62A9-7345-B9F4-3DA8657F48D5}">
      <dgm:prSet/>
      <dgm:spPr/>
      <dgm:t>
        <a:bodyPr/>
        <a:lstStyle/>
        <a:p>
          <a:endParaRPr lang="ru-RU"/>
        </a:p>
      </dgm:t>
    </dgm:pt>
    <dgm:pt modelId="{17485BE3-DE45-5642-9331-19B5BE9B799F}" type="sibTrans" cxnId="{BFF91B49-62A9-7345-B9F4-3DA8657F48D5}">
      <dgm:prSet/>
      <dgm:spPr/>
      <dgm:t>
        <a:bodyPr/>
        <a:lstStyle/>
        <a:p>
          <a:endParaRPr lang="ru-RU"/>
        </a:p>
      </dgm:t>
    </dgm:pt>
    <dgm:pt modelId="{055CE487-CCBF-6542-9EAB-A907B7D60BDA}">
      <dgm:prSet/>
      <dgm:spPr/>
      <dgm:t>
        <a:bodyPr/>
        <a:lstStyle/>
        <a:p>
          <a:r>
            <a:rPr lang="kk-KZ"/>
            <a:t>Кәсіпорында қолданылатын салық есептерінің типтік нысандарының тізімі болуы керек.</a:t>
          </a:r>
          <a:endParaRPr lang="x-none"/>
        </a:p>
      </dgm:t>
    </dgm:pt>
    <dgm:pt modelId="{4B42EB53-3BB2-9B48-9704-36E55AE5127A}" type="parTrans" cxnId="{39D8CB36-1EAE-2847-B613-1D267D8F367F}">
      <dgm:prSet/>
      <dgm:spPr/>
      <dgm:t>
        <a:bodyPr/>
        <a:lstStyle/>
        <a:p>
          <a:endParaRPr lang="ru-RU"/>
        </a:p>
      </dgm:t>
    </dgm:pt>
    <dgm:pt modelId="{9C0B973D-1AD5-0A44-9D2C-D72EC2939FE1}" type="sibTrans" cxnId="{39D8CB36-1EAE-2847-B613-1D267D8F367F}">
      <dgm:prSet/>
      <dgm:spPr/>
      <dgm:t>
        <a:bodyPr/>
        <a:lstStyle/>
        <a:p>
          <a:endParaRPr lang="ru-RU"/>
        </a:p>
      </dgm:t>
    </dgm:pt>
    <dgm:pt modelId="{A2C340C0-2FDC-4442-B08E-455378845064}" type="pres">
      <dgm:prSet presAssocID="{7F0A1C5F-349D-F149-8920-C8FB9CAAE70B}" presName="matrix" presStyleCnt="0">
        <dgm:presLayoutVars>
          <dgm:chMax val="1"/>
          <dgm:dir/>
          <dgm:resizeHandles val="exact"/>
        </dgm:presLayoutVars>
      </dgm:prSet>
      <dgm:spPr/>
      <dgm:t>
        <a:bodyPr/>
        <a:lstStyle/>
        <a:p>
          <a:endParaRPr lang="ru-RU"/>
        </a:p>
      </dgm:t>
    </dgm:pt>
    <dgm:pt modelId="{1DC0AB19-A6B6-2044-87CB-F766F4D83090}" type="pres">
      <dgm:prSet presAssocID="{7F0A1C5F-349D-F149-8920-C8FB9CAAE70B}" presName="diamond" presStyleLbl="bgShp" presStyleIdx="0" presStyleCnt="1"/>
      <dgm:spPr/>
    </dgm:pt>
    <dgm:pt modelId="{BD2B2CC1-061E-8749-8855-743B0AFF8A1A}" type="pres">
      <dgm:prSet presAssocID="{7F0A1C5F-349D-F149-8920-C8FB9CAAE70B}" presName="quad1" presStyleLbl="node1" presStyleIdx="0" presStyleCnt="4">
        <dgm:presLayoutVars>
          <dgm:chMax val="0"/>
          <dgm:chPref val="0"/>
          <dgm:bulletEnabled val="1"/>
        </dgm:presLayoutVars>
      </dgm:prSet>
      <dgm:spPr/>
      <dgm:t>
        <a:bodyPr/>
        <a:lstStyle/>
        <a:p>
          <a:endParaRPr lang="ru-RU"/>
        </a:p>
      </dgm:t>
    </dgm:pt>
    <dgm:pt modelId="{BC677B83-9468-6248-AFE1-88305B7A3070}" type="pres">
      <dgm:prSet presAssocID="{7F0A1C5F-349D-F149-8920-C8FB9CAAE70B}" presName="quad2" presStyleLbl="node1" presStyleIdx="1" presStyleCnt="4">
        <dgm:presLayoutVars>
          <dgm:chMax val="0"/>
          <dgm:chPref val="0"/>
          <dgm:bulletEnabled val="1"/>
        </dgm:presLayoutVars>
      </dgm:prSet>
      <dgm:spPr/>
      <dgm:t>
        <a:bodyPr/>
        <a:lstStyle/>
        <a:p>
          <a:endParaRPr lang="ru-RU"/>
        </a:p>
      </dgm:t>
    </dgm:pt>
    <dgm:pt modelId="{FE9C9863-A10E-3F4E-936C-4CD98B2A3A90}" type="pres">
      <dgm:prSet presAssocID="{7F0A1C5F-349D-F149-8920-C8FB9CAAE70B}" presName="quad3" presStyleLbl="node1" presStyleIdx="2" presStyleCnt="4">
        <dgm:presLayoutVars>
          <dgm:chMax val="0"/>
          <dgm:chPref val="0"/>
          <dgm:bulletEnabled val="1"/>
        </dgm:presLayoutVars>
      </dgm:prSet>
      <dgm:spPr/>
      <dgm:t>
        <a:bodyPr/>
        <a:lstStyle/>
        <a:p>
          <a:endParaRPr lang="ru-RU"/>
        </a:p>
      </dgm:t>
    </dgm:pt>
    <dgm:pt modelId="{3B11557D-9906-AC4C-AB77-D83871429184}" type="pres">
      <dgm:prSet presAssocID="{7F0A1C5F-349D-F149-8920-C8FB9CAAE70B}" presName="quad4" presStyleLbl="node1" presStyleIdx="3" presStyleCnt="4">
        <dgm:presLayoutVars>
          <dgm:chMax val="0"/>
          <dgm:chPref val="0"/>
          <dgm:bulletEnabled val="1"/>
        </dgm:presLayoutVars>
      </dgm:prSet>
      <dgm:spPr/>
      <dgm:t>
        <a:bodyPr/>
        <a:lstStyle/>
        <a:p>
          <a:endParaRPr lang="ru-RU"/>
        </a:p>
      </dgm:t>
    </dgm:pt>
  </dgm:ptLst>
  <dgm:cxnLst>
    <dgm:cxn modelId="{D823D898-0BEC-D746-972C-4F113D287009}" type="presOf" srcId="{5C9D0048-CCF5-A249-AF1A-47026DB106AD}" destId="{FE9C9863-A10E-3F4E-936C-4CD98B2A3A90}" srcOrd="0" destOrd="0" presId="urn:microsoft.com/office/officeart/2005/8/layout/matrix3"/>
    <dgm:cxn modelId="{346B06D7-9239-D84B-B522-D43C80A7D9A8}" srcId="{7F0A1C5F-349D-F149-8920-C8FB9CAAE70B}" destId="{449DF30A-2DAD-8848-A032-39E2144462A7}" srcOrd="1" destOrd="0" parTransId="{7C68AD07-1E2B-884C-B2BD-E523D5CEAE7A}" sibTransId="{362D99B6-D962-984C-8E7F-C8D65AF4FD05}"/>
    <dgm:cxn modelId="{39D8CB36-1EAE-2847-B613-1D267D8F367F}" srcId="{7F0A1C5F-349D-F149-8920-C8FB9CAAE70B}" destId="{055CE487-CCBF-6542-9EAB-A907B7D60BDA}" srcOrd="3" destOrd="0" parTransId="{4B42EB53-3BB2-9B48-9704-36E55AE5127A}" sibTransId="{9C0B973D-1AD5-0A44-9D2C-D72EC2939FE1}"/>
    <dgm:cxn modelId="{98A4F0AB-57FB-AF4E-8026-F467A89C0EC9}" type="presOf" srcId="{449DF30A-2DAD-8848-A032-39E2144462A7}" destId="{BC677B83-9468-6248-AFE1-88305B7A3070}" srcOrd="0" destOrd="0" presId="urn:microsoft.com/office/officeart/2005/8/layout/matrix3"/>
    <dgm:cxn modelId="{BFF91B49-62A9-7345-B9F4-3DA8657F48D5}" srcId="{7F0A1C5F-349D-F149-8920-C8FB9CAAE70B}" destId="{5C9D0048-CCF5-A249-AF1A-47026DB106AD}" srcOrd="2" destOrd="0" parTransId="{2A3C1E34-3D8D-054A-A59D-E4BC11FC1E70}" sibTransId="{17485BE3-DE45-5642-9331-19B5BE9B799F}"/>
    <dgm:cxn modelId="{B42EA2FB-E6A1-0547-8BF4-3224964983EC}" type="presOf" srcId="{7F0A1C5F-349D-F149-8920-C8FB9CAAE70B}" destId="{A2C340C0-2FDC-4442-B08E-455378845064}" srcOrd="0" destOrd="0" presId="urn:microsoft.com/office/officeart/2005/8/layout/matrix3"/>
    <dgm:cxn modelId="{712791DC-2E86-3A4D-A2C2-FE148589AE00}" srcId="{7F0A1C5F-349D-F149-8920-C8FB9CAAE70B}" destId="{9D8C4D04-565C-2D4C-88EB-A6A8FA027652}" srcOrd="0" destOrd="0" parTransId="{EC3CF798-48C9-144D-BDF9-DA0A787B6B45}" sibTransId="{C8934C21-2059-BA4F-968D-0821A1022B97}"/>
    <dgm:cxn modelId="{9B9DC421-E20E-804D-AA52-608BFF61D9B2}" type="presOf" srcId="{055CE487-CCBF-6542-9EAB-A907B7D60BDA}" destId="{3B11557D-9906-AC4C-AB77-D83871429184}" srcOrd="0" destOrd="0" presId="urn:microsoft.com/office/officeart/2005/8/layout/matrix3"/>
    <dgm:cxn modelId="{197EF9C2-62B3-5842-88D0-C8C6E50B1931}" type="presOf" srcId="{9D8C4D04-565C-2D4C-88EB-A6A8FA027652}" destId="{BD2B2CC1-061E-8749-8855-743B0AFF8A1A}" srcOrd="0" destOrd="0" presId="urn:microsoft.com/office/officeart/2005/8/layout/matrix3"/>
    <dgm:cxn modelId="{0F84BF8A-9A99-9E4B-9987-78AA08EA1A9C}" type="presParOf" srcId="{A2C340C0-2FDC-4442-B08E-455378845064}" destId="{1DC0AB19-A6B6-2044-87CB-F766F4D83090}" srcOrd="0" destOrd="0" presId="urn:microsoft.com/office/officeart/2005/8/layout/matrix3"/>
    <dgm:cxn modelId="{3409FB61-FF9E-AC43-8D7D-846DE5964B96}" type="presParOf" srcId="{A2C340C0-2FDC-4442-B08E-455378845064}" destId="{BD2B2CC1-061E-8749-8855-743B0AFF8A1A}" srcOrd="1" destOrd="0" presId="urn:microsoft.com/office/officeart/2005/8/layout/matrix3"/>
    <dgm:cxn modelId="{FC237274-FC89-AF49-8ECE-E380CB67201F}" type="presParOf" srcId="{A2C340C0-2FDC-4442-B08E-455378845064}" destId="{BC677B83-9468-6248-AFE1-88305B7A3070}" srcOrd="2" destOrd="0" presId="urn:microsoft.com/office/officeart/2005/8/layout/matrix3"/>
    <dgm:cxn modelId="{C5DCE036-AE47-3949-8EB2-10BA19F03231}" type="presParOf" srcId="{A2C340C0-2FDC-4442-B08E-455378845064}" destId="{FE9C9863-A10E-3F4E-936C-4CD98B2A3A90}" srcOrd="3" destOrd="0" presId="urn:microsoft.com/office/officeart/2005/8/layout/matrix3"/>
    <dgm:cxn modelId="{815190FB-2B46-934C-B772-A5994A0BE9B6}" type="presParOf" srcId="{A2C340C0-2FDC-4442-B08E-455378845064}" destId="{3B11557D-9906-AC4C-AB77-D83871429184}" srcOrd="4" destOrd="0" presId="urn:microsoft.com/office/officeart/2005/8/layout/matrix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410CA5-80C9-1446-B43C-6157F526D71D}" type="doc">
      <dgm:prSet loTypeId="urn:microsoft.com/office/officeart/2005/8/layout/list1" loCatId="" qsTypeId="urn:microsoft.com/office/officeart/2005/8/quickstyle/simple1" qsCatId="simple" csTypeId="urn:microsoft.com/office/officeart/2005/8/colors/accent1_1" csCatId="accent1" phldr="1"/>
      <dgm:spPr/>
      <dgm:t>
        <a:bodyPr/>
        <a:lstStyle/>
        <a:p>
          <a:endParaRPr lang="ru-RU"/>
        </a:p>
      </dgm:t>
    </dgm:pt>
    <dgm:pt modelId="{2EBD961F-0FF6-1744-AD7D-5967677621D4}">
      <dgm:prSet phldrT="[Текст]"/>
      <dgm:spPr/>
      <dgm:t>
        <a:bodyPr/>
        <a:lstStyle/>
        <a:p>
          <a:r>
            <a:rPr lang="ru-RU" noProof="1">
              <a:latin typeface="Times New Roman" panose="02020603050405020304" pitchFamily="18" charset="0"/>
              <a:cs typeface="Times New Roman" panose="02020603050405020304" pitchFamily="18" charset="0"/>
            </a:rPr>
            <a:t>Бухгалтерлік есептің уақытылы және есеп берудің толық тиісті талаптарына сәйкес жүргізілуі;</a:t>
          </a:r>
          <a:endParaRPr lang="ru-RU" dirty="0"/>
        </a:p>
      </dgm:t>
    </dgm:pt>
    <dgm:pt modelId="{885F270B-B19C-9548-9C79-1637CF01F739}" type="parTrans" cxnId="{407CB29E-ECAC-ED41-B7D4-34A636A53B41}">
      <dgm:prSet/>
      <dgm:spPr/>
      <dgm:t>
        <a:bodyPr/>
        <a:lstStyle/>
        <a:p>
          <a:endParaRPr lang="ru-RU"/>
        </a:p>
      </dgm:t>
    </dgm:pt>
    <dgm:pt modelId="{4F0F2AEF-B9FD-9242-A597-78B30C289D78}" type="sibTrans" cxnId="{407CB29E-ECAC-ED41-B7D4-34A636A53B41}">
      <dgm:prSet/>
      <dgm:spPr/>
      <dgm:t>
        <a:bodyPr/>
        <a:lstStyle/>
        <a:p>
          <a:endParaRPr lang="ru-RU"/>
        </a:p>
      </dgm:t>
    </dgm:pt>
    <dgm:pt modelId="{F54C05D3-56F5-F34E-9214-7D99267B9999}">
      <dgm:prSet/>
      <dgm:spPr/>
      <dgm:t>
        <a:bodyPr/>
        <a:lstStyle/>
        <a:p>
          <a:r>
            <a:rPr lang="ru-RU" noProof="1">
              <a:latin typeface="Times New Roman" panose="02020603050405020304" pitchFamily="18" charset="0"/>
              <a:cs typeface="Times New Roman" panose="02020603050405020304" pitchFamily="18" charset="0"/>
            </a:rPr>
            <a:t>Бухгалтерлік есеп жұмысын жүргізуде қолданылатын синтетикалық және аналитикалық шоттарының жұмысын жоспары;</a:t>
          </a:r>
        </a:p>
      </dgm:t>
    </dgm:pt>
    <dgm:pt modelId="{17CA92AD-450D-7741-B7DC-D687F43A19C6}" type="parTrans" cxnId="{8977D17B-F559-0F4D-BD97-BDE215068F88}">
      <dgm:prSet/>
      <dgm:spPr/>
      <dgm:t>
        <a:bodyPr/>
        <a:lstStyle/>
        <a:p>
          <a:endParaRPr lang="ru-RU"/>
        </a:p>
      </dgm:t>
    </dgm:pt>
    <dgm:pt modelId="{6C5DA857-01B1-FF47-B307-1FD6C703F830}" type="sibTrans" cxnId="{8977D17B-F559-0F4D-BD97-BDE215068F88}">
      <dgm:prSet/>
      <dgm:spPr/>
      <dgm:t>
        <a:bodyPr/>
        <a:lstStyle/>
        <a:p>
          <a:endParaRPr lang="ru-RU"/>
        </a:p>
      </dgm:t>
    </dgm:pt>
    <dgm:pt modelId="{B8B02074-E78D-0E43-89C7-F0ACD216E5FE}">
      <dgm:prSet/>
      <dgm:spPr/>
      <dgm:t>
        <a:bodyPr/>
        <a:lstStyle/>
        <a:p>
          <a:r>
            <a:rPr lang="ru-RU" noProof="1">
              <a:latin typeface="Times New Roman" panose="02020603050405020304" pitchFamily="18" charset="0"/>
              <a:cs typeface="Times New Roman" panose="02020603050405020304" pitchFamily="18" charset="0"/>
            </a:rPr>
            <a:t>Алғашқы есеп құжаттарының типтік нысандары;</a:t>
          </a:r>
        </a:p>
      </dgm:t>
    </dgm:pt>
    <dgm:pt modelId="{86B7BFC2-D563-214F-B74E-0CC59ABD1F7C}" type="parTrans" cxnId="{6E3FB786-4E44-094D-9ED3-7E472D250587}">
      <dgm:prSet/>
      <dgm:spPr/>
      <dgm:t>
        <a:bodyPr/>
        <a:lstStyle/>
        <a:p>
          <a:endParaRPr lang="ru-RU"/>
        </a:p>
      </dgm:t>
    </dgm:pt>
    <dgm:pt modelId="{4520E51E-D2AE-CA4E-81F6-32AF4CF92777}" type="sibTrans" cxnId="{6E3FB786-4E44-094D-9ED3-7E472D250587}">
      <dgm:prSet/>
      <dgm:spPr/>
      <dgm:t>
        <a:bodyPr/>
        <a:lstStyle/>
        <a:p>
          <a:endParaRPr lang="ru-RU"/>
        </a:p>
      </dgm:t>
    </dgm:pt>
    <dgm:pt modelId="{62D07AFB-1D0F-2C4C-AA28-43DAC79E7359}">
      <dgm:prSet/>
      <dgm:spPr/>
      <dgm:t>
        <a:bodyPr/>
        <a:lstStyle/>
        <a:p>
          <a:r>
            <a:rPr lang="ru-RU" noProof="1">
              <a:latin typeface="Times New Roman" panose="02020603050405020304" pitchFamily="18" charset="0"/>
              <a:cs typeface="Times New Roman" panose="02020603050405020304" pitchFamily="18" charset="0"/>
            </a:rPr>
            <a:t>Ұйымның ішкі бухгалтерлік қорытынды есеп құрудағы құжат нысандары;</a:t>
          </a:r>
        </a:p>
      </dgm:t>
    </dgm:pt>
    <dgm:pt modelId="{A729E885-CBA0-EC44-A95F-C50BB780201B}" type="parTrans" cxnId="{800AFFDE-2382-C64D-BEF6-C7ED6954787C}">
      <dgm:prSet/>
      <dgm:spPr/>
      <dgm:t>
        <a:bodyPr/>
        <a:lstStyle/>
        <a:p>
          <a:endParaRPr lang="ru-RU"/>
        </a:p>
      </dgm:t>
    </dgm:pt>
    <dgm:pt modelId="{1BA8BB14-7F36-4F4F-BE5A-42A30E265434}" type="sibTrans" cxnId="{800AFFDE-2382-C64D-BEF6-C7ED6954787C}">
      <dgm:prSet/>
      <dgm:spPr/>
      <dgm:t>
        <a:bodyPr/>
        <a:lstStyle/>
        <a:p>
          <a:endParaRPr lang="ru-RU"/>
        </a:p>
      </dgm:t>
    </dgm:pt>
    <dgm:pt modelId="{56ADB129-FFC1-894F-B333-C0F8FC11634F}">
      <dgm:prSet/>
      <dgm:spPr/>
      <dgm:t>
        <a:bodyPr/>
        <a:lstStyle/>
        <a:p>
          <a:r>
            <a:rPr lang="ru-RU" noProof="1">
              <a:latin typeface="Times New Roman" panose="02020603050405020304" pitchFamily="18" charset="0"/>
              <a:cs typeface="Times New Roman" panose="02020603050405020304" pitchFamily="18" charset="0"/>
            </a:rPr>
            <a:t>Актив пен міндеттемелерді бағалау әдістері;</a:t>
          </a:r>
        </a:p>
      </dgm:t>
    </dgm:pt>
    <dgm:pt modelId="{4333DA67-97CA-4B4A-BE3B-BF5127B76640}" type="parTrans" cxnId="{F0220C06-F3E5-E643-89FB-89B9E0FB2907}">
      <dgm:prSet/>
      <dgm:spPr/>
      <dgm:t>
        <a:bodyPr/>
        <a:lstStyle/>
        <a:p>
          <a:endParaRPr lang="ru-RU"/>
        </a:p>
      </dgm:t>
    </dgm:pt>
    <dgm:pt modelId="{0ECF6788-C124-8D4E-BE07-BA67C331B57E}" type="sibTrans" cxnId="{F0220C06-F3E5-E643-89FB-89B9E0FB2907}">
      <dgm:prSet/>
      <dgm:spPr/>
      <dgm:t>
        <a:bodyPr/>
        <a:lstStyle/>
        <a:p>
          <a:endParaRPr lang="ru-RU"/>
        </a:p>
      </dgm:t>
    </dgm:pt>
    <dgm:pt modelId="{507F13FE-03C0-D745-9612-6DFCE5D28279}">
      <dgm:prSet/>
      <dgm:spPr/>
      <dgm:t>
        <a:bodyPr/>
        <a:lstStyle/>
        <a:p>
          <a:r>
            <a:rPr lang="ru-RU" noProof="1">
              <a:latin typeface="Times New Roman" panose="02020603050405020304" pitchFamily="18" charset="0"/>
              <a:cs typeface="Times New Roman" panose="02020603050405020304" pitchFamily="18" charset="0"/>
            </a:rPr>
            <a:t>Актив пен міндеттемелер түгендеуін (инвентарзациясын) өткізу тәртібі (реті)</a:t>
          </a:r>
        </a:p>
      </dgm:t>
    </dgm:pt>
    <dgm:pt modelId="{D1093017-8F9B-BE40-B77F-41298DF66C2C}" type="parTrans" cxnId="{17AE1964-BABF-1B4B-8B99-628CD56D030D}">
      <dgm:prSet/>
      <dgm:spPr/>
      <dgm:t>
        <a:bodyPr/>
        <a:lstStyle/>
        <a:p>
          <a:endParaRPr lang="ru-RU"/>
        </a:p>
      </dgm:t>
    </dgm:pt>
    <dgm:pt modelId="{DCFDDF91-A1B3-FA42-ACC7-9A4B6EE7E752}" type="sibTrans" cxnId="{17AE1964-BABF-1B4B-8B99-628CD56D030D}">
      <dgm:prSet/>
      <dgm:spPr/>
      <dgm:t>
        <a:bodyPr/>
        <a:lstStyle/>
        <a:p>
          <a:endParaRPr lang="ru-RU"/>
        </a:p>
      </dgm:t>
    </dgm:pt>
    <dgm:pt modelId="{DC9BCD96-2914-1D4C-986D-DB43EC2510E0}">
      <dgm:prSet/>
      <dgm:spPr/>
      <dgm:t>
        <a:bodyPr/>
        <a:lstStyle/>
        <a:p>
          <a:r>
            <a:rPr lang="ru-RU" noProof="1">
              <a:latin typeface="Times New Roman" panose="02020603050405020304" pitchFamily="18" charset="0"/>
              <a:cs typeface="Times New Roman" panose="02020603050405020304" pitchFamily="18" charset="0"/>
            </a:rPr>
            <a:t>Құжат айналымы ережелері мен есеп ақпараттарын өндеу технологиясы;</a:t>
          </a:r>
        </a:p>
      </dgm:t>
    </dgm:pt>
    <dgm:pt modelId="{6C3E7E92-CB10-DD4D-A4D9-8521C560D0DA}" type="parTrans" cxnId="{B8728225-39E3-3745-8EB5-7DA84928EC7E}">
      <dgm:prSet/>
      <dgm:spPr/>
      <dgm:t>
        <a:bodyPr/>
        <a:lstStyle/>
        <a:p>
          <a:endParaRPr lang="ru-RU"/>
        </a:p>
      </dgm:t>
    </dgm:pt>
    <dgm:pt modelId="{A7BB0AA6-0ACB-3844-97B8-CFE5002D1616}" type="sibTrans" cxnId="{B8728225-39E3-3745-8EB5-7DA84928EC7E}">
      <dgm:prSet/>
      <dgm:spPr/>
      <dgm:t>
        <a:bodyPr/>
        <a:lstStyle/>
        <a:p>
          <a:endParaRPr lang="ru-RU"/>
        </a:p>
      </dgm:t>
    </dgm:pt>
    <dgm:pt modelId="{FC25098F-C30E-8F45-BB2F-57A2A88611A8}">
      <dgm:prSet/>
      <dgm:spPr/>
      <dgm:t>
        <a:bodyPr/>
        <a:lstStyle/>
        <a:p>
          <a:r>
            <a:rPr lang="ru-RU" noProof="1">
              <a:latin typeface="Times New Roman" panose="02020603050405020304" pitchFamily="18" charset="0"/>
              <a:cs typeface="Times New Roman" panose="02020603050405020304" pitchFamily="18" charset="0"/>
            </a:rPr>
            <a:t>Шаруашылық операциялары бақылау тәртібі;</a:t>
          </a:r>
        </a:p>
      </dgm:t>
    </dgm:pt>
    <dgm:pt modelId="{9AAE4EC8-421D-6541-9F47-57BF19B965BC}" type="parTrans" cxnId="{CB637141-55EE-7C40-A4FF-05B04F5A1373}">
      <dgm:prSet/>
      <dgm:spPr/>
      <dgm:t>
        <a:bodyPr/>
        <a:lstStyle/>
        <a:p>
          <a:endParaRPr lang="ru-RU"/>
        </a:p>
      </dgm:t>
    </dgm:pt>
    <dgm:pt modelId="{4A7D2AFF-9964-7146-AF8D-9EAC65693B4E}" type="sibTrans" cxnId="{CB637141-55EE-7C40-A4FF-05B04F5A1373}">
      <dgm:prSet/>
      <dgm:spPr/>
      <dgm:t>
        <a:bodyPr/>
        <a:lstStyle/>
        <a:p>
          <a:endParaRPr lang="ru-RU"/>
        </a:p>
      </dgm:t>
    </dgm:pt>
    <dgm:pt modelId="{9072C838-FCA8-524A-B092-30550C5371FC}">
      <dgm:prSet/>
      <dgm:spPr/>
      <dgm:t>
        <a:bodyPr/>
        <a:lstStyle/>
        <a:p>
          <a:r>
            <a:rPr lang="ru-RU" noProof="1">
              <a:latin typeface="Times New Roman" panose="02020603050405020304" pitchFamily="18" charset="0"/>
              <a:cs typeface="Times New Roman" panose="02020603050405020304" pitchFamily="18" charset="0"/>
            </a:rPr>
            <a:t>Бухгалтерлік есепті ұйымдастыруға қажетті басқа шешімдер.</a:t>
          </a:r>
        </a:p>
      </dgm:t>
    </dgm:pt>
    <dgm:pt modelId="{C229DEFB-4752-C24F-AC72-C8C371F837F9}" type="parTrans" cxnId="{76531ED1-1624-6D40-B667-5E1E62130703}">
      <dgm:prSet/>
      <dgm:spPr/>
      <dgm:t>
        <a:bodyPr/>
        <a:lstStyle/>
        <a:p>
          <a:endParaRPr lang="ru-RU"/>
        </a:p>
      </dgm:t>
    </dgm:pt>
    <dgm:pt modelId="{80A12E27-9DB0-9F42-B3B3-62CF22EAF48F}" type="sibTrans" cxnId="{76531ED1-1624-6D40-B667-5E1E62130703}">
      <dgm:prSet/>
      <dgm:spPr/>
      <dgm:t>
        <a:bodyPr/>
        <a:lstStyle/>
        <a:p>
          <a:endParaRPr lang="ru-RU"/>
        </a:p>
      </dgm:t>
    </dgm:pt>
    <dgm:pt modelId="{3B86C1C8-CFCE-5148-9FC0-51B347772AE8}" type="pres">
      <dgm:prSet presAssocID="{4F410CA5-80C9-1446-B43C-6157F526D71D}" presName="linear" presStyleCnt="0">
        <dgm:presLayoutVars>
          <dgm:dir/>
          <dgm:animLvl val="lvl"/>
          <dgm:resizeHandles val="exact"/>
        </dgm:presLayoutVars>
      </dgm:prSet>
      <dgm:spPr/>
      <dgm:t>
        <a:bodyPr/>
        <a:lstStyle/>
        <a:p>
          <a:endParaRPr lang="ru-RU"/>
        </a:p>
      </dgm:t>
    </dgm:pt>
    <dgm:pt modelId="{071BB03A-4DA2-AC48-B5C9-CD46D03C8C47}" type="pres">
      <dgm:prSet presAssocID="{2EBD961F-0FF6-1744-AD7D-5967677621D4}" presName="parentLin" presStyleCnt="0"/>
      <dgm:spPr/>
    </dgm:pt>
    <dgm:pt modelId="{C0C1ED9E-F374-394A-A790-96070037D711}" type="pres">
      <dgm:prSet presAssocID="{2EBD961F-0FF6-1744-AD7D-5967677621D4}" presName="parentLeftMargin" presStyleLbl="node1" presStyleIdx="0" presStyleCnt="9"/>
      <dgm:spPr/>
      <dgm:t>
        <a:bodyPr/>
        <a:lstStyle/>
        <a:p>
          <a:endParaRPr lang="ru-RU"/>
        </a:p>
      </dgm:t>
    </dgm:pt>
    <dgm:pt modelId="{73AA6CD2-33F0-F646-BFF3-145FE57654B4}" type="pres">
      <dgm:prSet presAssocID="{2EBD961F-0FF6-1744-AD7D-5967677621D4}" presName="parentText" presStyleLbl="node1" presStyleIdx="0" presStyleCnt="9">
        <dgm:presLayoutVars>
          <dgm:chMax val="0"/>
          <dgm:bulletEnabled val="1"/>
        </dgm:presLayoutVars>
      </dgm:prSet>
      <dgm:spPr/>
      <dgm:t>
        <a:bodyPr/>
        <a:lstStyle/>
        <a:p>
          <a:endParaRPr lang="ru-RU"/>
        </a:p>
      </dgm:t>
    </dgm:pt>
    <dgm:pt modelId="{377306D5-8519-3448-B5F5-BF28BE0C7F42}" type="pres">
      <dgm:prSet presAssocID="{2EBD961F-0FF6-1744-AD7D-5967677621D4}" presName="negativeSpace" presStyleCnt="0"/>
      <dgm:spPr/>
    </dgm:pt>
    <dgm:pt modelId="{204212D6-76C6-C44C-9624-CED19FC4FED5}" type="pres">
      <dgm:prSet presAssocID="{2EBD961F-0FF6-1744-AD7D-5967677621D4}" presName="childText" presStyleLbl="conFgAcc1" presStyleIdx="0" presStyleCnt="9">
        <dgm:presLayoutVars>
          <dgm:bulletEnabled val="1"/>
        </dgm:presLayoutVars>
      </dgm:prSet>
      <dgm:spPr/>
    </dgm:pt>
    <dgm:pt modelId="{713A76FE-B014-064B-99C0-4B8305A4BCF2}" type="pres">
      <dgm:prSet presAssocID="{4F0F2AEF-B9FD-9242-A597-78B30C289D78}" presName="spaceBetweenRectangles" presStyleCnt="0"/>
      <dgm:spPr/>
    </dgm:pt>
    <dgm:pt modelId="{E14A7B69-A383-1B4B-8D6B-7A0A40113BB1}" type="pres">
      <dgm:prSet presAssocID="{F54C05D3-56F5-F34E-9214-7D99267B9999}" presName="parentLin" presStyleCnt="0"/>
      <dgm:spPr/>
    </dgm:pt>
    <dgm:pt modelId="{E0FE48F4-4DCF-4C4E-B810-C665AB5FE89A}" type="pres">
      <dgm:prSet presAssocID="{F54C05D3-56F5-F34E-9214-7D99267B9999}" presName="parentLeftMargin" presStyleLbl="node1" presStyleIdx="0" presStyleCnt="9"/>
      <dgm:spPr/>
      <dgm:t>
        <a:bodyPr/>
        <a:lstStyle/>
        <a:p>
          <a:endParaRPr lang="ru-RU"/>
        </a:p>
      </dgm:t>
    </dgm:pt>
    <dgm:pt modelId="{E65C59DD-61E5-BB4F-9588-580374A7B106}" type="pres">
      <dgm:prSet presAssocID="{F54C05D3-56F5-F34E-9214-7D99267B9999}" presName="parentText" presStyleLbl="node1" presStyleIdx="1" presStyleCnt="9">
        <dgm:presLayoutVars>
          <dgm:chMax val="0"/>
          <dgm:bulletEnabled val="1"/>
        </dgm:presLayoutVars>
      </dgm:prSet>
      <dgm:spPr/>
      <dgm:t>
        <a:bodyPr/>
        <a:lstStyle/>
        <a:p>
          <a:endParaRPr lang="ru-RU"/>
        </a:p>
      </dgm:t>
    </dgm:pt>
    <dgm:pt modelId="{B62103D2-6D81-934A-A522-4FADE76B5A99}" type="pres">
      <dgm:prSet presAssocID="{F54C05D3-56F5-F34E-9214-7D99267B9999}" presName="negativeSpace" presStyleCnt="0"/>
      <dgm:spPr/>
    </dgm:pt>
    <dgm:pt modelId="{6DF199EC-8323-EB4D-ACE6-4DBC5663C315}" type="pres">
      <dgm:prSet presAssocID="{F54C05D3-56F5-F34E-9214-7D99267B9999}" presName="childText" presStyleLbl="conFgAcc1" presStyleIdx="1" presStyleCnt="9">
        <dgm:presLayoutVars>
          <dgm:bulletEnabled val="1"/>
        </dgm:presLayoutVars>
      </dgm:prSet>
      <dgm:spPr/>
    </dgm:pt>
    <dgm:pt modelId="{57A6A5FC-9FC7-BC4C-871C-A8DBE42043EC}" type="pres">
      <dgm:prSet presAssocID="{6C5DA857-01B1-FF47-B307-1FD6C703F830}" presName="spaceBetweenRectangles" presStyleCnt="0"/>
      <dgm:spPr/>
    </dgm:pt>
    <dgm:pt modelId="{E199AEB8-24A4-C04E-8A82-303868B376C1}" type="pres">
      <dgm:prSet presAssocID="{B8B02074-E78D-0E43-89C7-F0ACD216E5FE}" presName="parentLin" presStyleCnt="0"/>
      <dgm:spPr/>
    </dgm:pt>
    <dgm:pt modelId="{AA9A8C67-D14A-5344-868B-F2190AAF5064}" type="pres">
      <dgm:prSet presAssocID="{B8B02074-E78D-0E43-89C7-F0ACD216E5FE}" presName="parentLeftMargin" presStyleLbl="node1" presStyleIdx="1" presStyleCnt="9"/>
      <dgm:spPr/>
      <dgm:t>
        <a:bodyPr/>
        <a:lstStyle/>
        <a:p>
          <a:endParaRPr lang="ru-RU"/>
        </a:p>
      </dgm:t>
    </dgm:pt>
    <dgm:pt modelId="{E25809A1-F447-3342-93D1-783A1B5E9495}" type="pres">
      <dgm:prSet presAssocID="{B8B02074-E78D-0E43-89C7-F0ACD216E5FE}" presName="parentText" presStyleLbl="node1" presStyleIdx="2" presStyleCnt="9">
        <dgm:presLayoutVars>
          <dgm:chMax val="0"/>
          <dgm:bulletEnabled val="1"/>
        </dgm:presLayoutVars>
      </dgm:prSet>
      <dgm:spPr/>
      <dgm:t>
        <a:bodyPr/>
        <a:lstStyle/>
        <a:p>
          <a:endParaRPr lang="ru-RU"/>
        </a:p>
      </dgm:t>
    </dgm:pt>
    <dgm:pt modelId="{875E40FF-0780-DD4E-9DDA-B173FBFCB05E}" type="pres">
      <dgm:prSet presAssocID="{B8B02074-E78D-0E43-89C7-F0ACD216E5FE}" presName="negativeSpace" presStyleCnt="0"/>
      <dgm:spPr/>
    </dgm:pt>
    <dgm:pt modelId="{EE2B311A-CAEC-BF45-87A3-811109A0519F}" type="pres">
      <dgm:prSet presAssocID="{B8B02074-E78D-0E43-89C7-F0ACD216E5FE}" presName="childText" presStyleLbl="conFgAcc1" presStyleIdx="2" presStyleCnt="9">
        <dgm:presLayoutVars>
          <dgm:bulletEnabled val="1"/>
        </dgm:presLayoutVars>
      </dgm:prSet>
      <dgm:spPr/>
    </dgm:pt>
    <dgm:pt modelId="{E0D4B66E-6105-D742-B2E5-27D8734A41BF}" type="pres">
      <dgm:prSet presAssocID="{4520E51E-D2AE-CA4E-81F6-32AF4CF92777}" presName="spaceBetweenRectangles" presStyleCnt="0"/>
      <dgm:spPr/>
    </dgm:pt>
    <dgm:pt modelId="{62FA99F2-F7BE-CF43-80B7-DB155624CF5F}" type="pres">
      <dgm:prSet presAssocID="{62D07AFB-1D0F-2C4C-AA28-43DAC79E7359}" presName="parentLin" presStyleCnt="0"/>
      <dgm:spPr/>
    </dgm:pt>
    <dgm:pt modelId="{A12C6ED5-5E95-8D49-9713-158CD60E0861}" type="pres">
      <dgm:prSet presAssocID="{62D07AFB-1D0F-2C4C-AA28-43DAC79E7359}" presName="parentLeftMargin" presStyleLbl="node1" presStyleIdx="2" presStyleCnt="9"/>
      <dgm:spPr/>
      <dgm:t>
        <a:bodyPr/>
        <a:lstStyle/>
        <a:p>
          <a:endParaRPr lang="ru-RU"/>
        </a:p>
      </dgm:t>
    </dgm:pt>
    <dgm:pt modelId="{8249F160-AEA4-1A45-B894-9E23D2A49FF7}" type="pres">
      <dgm:prSet presAssocID="{62D07AFB-1D0F-2C4C-AA28-43DAC79E7359}" presName="parentText" presStyleLbl="node1" presStyleIdx="3" presStyleCnt="9">
        <dgm:presLayoutVars>
          <dgm:chMax val="0"/>
          <dgm:bulletEnabled val="1"/>
        </dgm:presLayoutVars>
      </dgm:prSet>
      <dgm:spPr/>
      <dgm:t>
        <a:bodyPr/>
        <a:lstStyle/>
        <a:p>
          <a:endParaRPr lang="ru-RU"/>
        </a:p>
      </dgm:t>
    </dgm:pt>
    <dgm:pt modelId="{24451E15-6AD8-A04E-81FD-CE49C403D193}" type="pres">
      <dgm:prSet presAssocID="{62D07AFB-1D0F-2C4C-AA28-43DAC79E7359}" presName="negativeSpace" presStyleCnt="0"/>
      <dgm:spPr/>
    </dgm:pt>
    <dgm:pt modelId="{8D1ED359-0D1B-EB41-89DC-205DAE312363}" type="pres">
      <dgm:prSet presAssocID="{62D07AFB-1D0F-2C4C-AA28-43DAC79E7359}" presName="childText" presStyleLbl="conFgAcc1" presStyleIdx="3" presStyleCnt="9">
        <dgm:presLayoutVars>
          <dgm:bulletEnabled val="1"/>
        </dgm:presLayoutVars>
      </dgm:prSet>
      <dgm:spPr/>
    </dgm:pt>
    <dgm:pt modelId="{0AF779F8-5976-7642-821E-1C62D96939FC}" type="pres">
      <dgm:prSet presAssocID="{1BA8BB14-7F36-4F4F-BE5A-42A30E265434}" presName="spaceBetweenRectangles" presStyleCnt="0"/>
      <dgm:spPr/>
    </dgm:pt>
    <dgm:pt modelId="{8C3BD5C2-8CD2-0A4E-8CF8-094B278328BE}" type="pres">
      <dgm:prSet presAssocID="{56ADB129-FFC1-894F-B333-C0F8FC11634F}" presName="parentLin" presStyleCnt="0"/>
      <dgm:spPr/>
    </dgm:pt>
    <dgm:pt modelId="{7EF16B47-3E2A-5845-9C4D-3E9C5BCBCFB1}" type="pres">
      <dgm:prSet presAssocID="{56ADB129-FFC1-894F-B333-C0F8FC11634F}" presName="parentLeftMargin" presStyleLbl="node1" presStyleIdx="3" presStyleCnt="9"/>
      <dgm:spPr/>
      <dgm:t>
        <a:bodyPr/>
        <a:lstStyle/>
        <a:p>
          <a:endParaRPr lang="ru-RU"/>
        </a:p>
      </dgm:t>
    </dgm:pt>
    <dgm:pt modelId="{ABB00D36-5D41-0A43-8829-B0D7B87BA30A}" type="pres">
      <dgm:prSet presAssocID="{56ADB129-FFC1-894F-B333-C0F8FC11634F}" presName="parentText" presStyleLbl="node1" presStyleIdx="4" presStyleCnt="9">
        <dgm:presLayoutVars>
          <dgm:chMax val="0"/>
          <dgm:bulletEnabled val="1"/>
        </dgm:presLayoutVars>
      </dgm:prSet>
      <dgm:spPr/>
      <dgm:t>
        <a:bodyPr/>
        <a:lstStyle/>
        <a:p>
          <a:endParaRPr lang="ru-RU"/>
        </a:p>
      </dgm:t>
    </dgm:pt>
    <dgm:pt modelId="{D66D23EC-D230-0645-8833-F047D4851416}" type="pres">
      <dgm:prSet presAssocID="{56ADB129-FFC1-894F-B333-C0F8FC11634F}" presName="negativeSpace" presStyleCnt="0"/>
      <dgm:spPr/>
    </dgm:pt>
    <dgm:pt modelId="{6BF28CD4-5099-B641-B051-AF16F3970A2C}" type="pres">
      <dgm:prSet presAssocID="{56ADB129-FFC1-894F-B333-C0F8FC11634F}" presName="childText" presStyleLbl="conFgAcc1" presStyleIdx="4" presStyleCnt="9">
        <dgm:presLayoutVars>
          <dgm:bulletEnabled val="1"/>
        </dgm:presLayoutVars>
      </dgm:prSet>
      <dgm:spPr/>
    </dgm:pt>
    <dgm:pt modelId="{30614FC7-0F8D-8C4B-BD17-1EE32B2C2D5C}" type="pres">
      <dgm:prSet presAssocID="{0ECF6788-C124-8D4E-BE07-BA67C331B57E}" presName="spaceBetweenRectangles" presStyleCnt="0"/>
      <dgm:spPr/>
    </dgm:pt>
    <dgm:pt modelId="{A12F28ED-EFE0-874B-A94C-28B418FF02AF}" type="pres">
      <dgm:prSet presAssocID="{507F13FE-03C0-D745-9612-6DFCE5D28279}" presName="parentLin" presStyleCnt="0"/>
      <dgm:spPr/>
    </dgm:pt>
    <dgm:pt modelId="{93A4E3B8-AE44-8340-9D27-089FA6D6455B}" type="pres">
      <dgm:prSet presAssocID="{507F13FE-03C0-D745-9612-6DFCE5D28279}" presName="parentLeftMargin" presStyleLbl="node1" presStyleIdx="4" presStyleCnt="9"/>
      <dgm:spPr/>
      <dgm:t>
        <a:bodyPr/>
        <a:lstStyle/>
        <a:p>
          <a:endParaRPr lang="ru-RU"/>
        </a:p>
      </dgm:t>
    </dgm:pt>
    <dgm:pt modelId="{C4F1F90C-32BC-1B4B-8B74-F57C7E0FC0E6}" type="pres">
      <dgm:prSet presAssocID="{507F13FE-03C0-D745-9612-6DFCE5D28279}" presName="parentText" presStyleLbl="node1" presStyleIdx="5" presStyleCnt="9">
        <dgm:presLayoutVars>
          <dgm:chMax val="0"/>
          <dgm:bulletEnabled val="1"/>
        </dgm:presLayoutVars>
      </dgm:prSet>
      <dgm:spPr/>
      <dgm:t>
        <a:bodyPr/>
        <a:lstStyle/>
        <a:p>
          <a:endParaRPr lang="ru-RU"/>
        </a:p>
      </dgm:t>
    </dgm:pt>
    <dgm:pt modelId="{32F6CD2F-AFF4-494C-9427-2317D0375B9A}" type="pres">
      <dgm:prSet presAssocID="{507F13FE-03C0-D745-9612-6DFCE5D28279}" presName="negativeSpace" presStyleCnt="0"/>
      <dgm:spPr/>
    </dgm:pt>
    <dgm:pt modelId="{D7EE1599-68B0-A542-9011-98FB010D0314}" type="pres">
      <dgm:prSet presAssocID="{507F13FE-03C0-D745-9612-6DFCE5D28279}" presName="childText" presStyleLbl="conFgAcc1" presStyleIdx="5" presStyleCnt="9">
        <dgm:presLayoutVars>
          <dgm:bulletEnabled val="1"/>
        </dgm:presLayoutVars>
      </dgm:prSet>
      <dgm:spPr/>
    </dgm:pt>
    <dgm:pt modelId="{D29EEA03-33BF-1445-94EB-10FB31B87BE7}" type="pres">
      <dgm:prSet presAssocID="{DCFDDF91-A1B3-FA42-ACC7-9A4B6EE7E752}" presName="spaceBetweenRectangles" presStyleCnt="0"/>
      <dgm:spPr/>
    </dgm:pt>
    <dgm:pt modelId="{9D842250-7F60-FF43-B5E8-3C9AF19A13BF}" type="pres">
      <dgm:prSet presAssocID="{DC9BCD96-2914-1D4C-986D-DB43EC2510E0}" presName="parentLin" presStyleCnt="0"/>
      <dgm:spPr/>
    </dgm:pt>
    <dgm:pt modelId="{A6AE8248-26D5-CB4E-98DD-FDAE4D3F898C}" type="pres">
      <dgm:prSet presAssocID="{DC9BCD96-2914-1D4C-986D-DB43EC2510E0}" presName="parentLeftMargin" presStyleLbl="node1" presStyleIdx="5" presStyleCnt="9"/>
      <dgm:spPr/>
      <dgm:t>
        <a:bodyPr/>
        <a:lstStyle/>
        <a:p>
          <a:endParaRPr lang="ru-RU"/>
        </a:p>
      </dgm:t>
    </dgm:pt>
    <dgm:pt modelId="{7B2B4635-C4E4-2E45-847F-4A2919E2E995}" type="pres">
      <dgm:prSet presAssocID="{DC9BCD96-2914-1D4C-986D-DB43EC2510E0}" presName="parentText" presStyleLbl="node1" presStyleIdx="6" presStyleCnt="9">
        <dgm:presLayoutVars>
          <dgm:chMax val="0"/>
          <dgm:bulletEnabled val="1"/>
        </dgm:presLayoutVars>
      </dgm:prSet>
      <dgm:spPr/>
      <dgm:t>
        <a:bodyPr/>
        <a:lstStyle/>
        <a:p>
          <a:endParaRPr lang="ru-RU"/>
        </a:p>
      </dgm:t>
    </dgm:pt>
    <dgm:pt modelId="{1C444BB2-CE61-CB40-B819-42EBD6A80C9D}" type="pres">
      <dgm:prSet presAssocID="{DC9BCD96-2914-1D4C-986D-DB43EC2510E0}" presName="negativeSpace" presStyleCnt="0"/>
      <dgm:spPr/>
    </dgm:pt>
    <dgm:pt modelId="{3BF37469-C704-F04D-BA89-F8DF8A014112}" type="pres">
      <dgm:prSet presAssocID="{DC9BCD96-2914-1D4C-986D-DB43EC2510E0}" presName="childText" presStyleLbl="conFgAcc1" presStyleIdx="6" presStyleCnt="9">
        <dgm:presLayoutVars>
          <dgm:bulletEnabled val="1"/>
        </dgm:presLayoutVars>
      </dgm:prSet>
      <dgm:spPr/>
    </dgm:pt>
    <dgm:pt modelId="{4DC2E45B-DD91-164A-8F83-DF9A34BC5911}" type="pres">
      <dgm:prSet presAssocID="{A7BB0AA6-0ACB-3844-97B8-CFE5002D1616}" presName="spaceBetweenRectangles" presStyleCnt="0"/>
      <dgm:spPr/>
    </dgm:pt>
    <dgm:pt modelId="{2E04EA04-8470-AF47-B6A9-4E596EB80BB8}" type="pres">
      <dgm:prSet presAssocID="{FC25098F-C30E-8F45-BB2F-57A2A88611A8}" presName="parentLin" presStyleCnt="0"/>
      <dgm:spPr/>
    </dgm:pt>
    <dgm:pt modelId="{2B7A515A-5276-3A40-A7DC-7CE4596C8255}" type="pres">
      <dgm:prSet presAssocID="{FC25098F-C30E-8F45-BB2F-57A2A88611A8}" presName="parentLeftMargin" presStyleLbl="node1" presStyleIdx="6" presStyleCnt="9"/>
      <dgm:spPr/>
      <dgm:t>
        <a:bodyPr/>
        <a:lstStyle/>
        <a:p>
          <a:endParaRPr lang="ru-RU"/>
        </a:p>
      </dgm:t>
    </dgm:pt>
    <dgm:pt modelId="{6FE041C6-E88B-D34F-A720-F7BCDB4CCD6E}" type="pres">
      <dgm:prSet presAssocID="{FC25098F-C30E-8F45-BB2F-57A2A88611A8}" presName="parentText" presStyleLbl="node1" presStyleIdx="7" presStyleCnt="9">
        <dgm:presLayoutVars>
          <dgm:chMax val="0"/>
          <dgm:bulletEnabled val="1"/>
        </dgm:presLayoutVars>
      </dgm:prSet>
      <dgm:spPr/>
      <dgm:t>
        <a:bodyPr/>
        <a:lstStyle/>
        <a:p>
          <a:endParaRPr lang="ru-RU"/>
        </a:p>
      </dgm:t>
    </dgm:pt>
    <dgm:pt modelId="{1C2E8E19-E861-0C44-889B-5AD3F4321C9B}" type="pres">
      <dgm:prSet presAssocID="{FC25098F-C30E-8F45-BB2F-57A2A88611A8}" presName="negativeSpace" presStyleCnt="0"/>
      <dgm:spPr/>
    </dgm:pt>
    <dgm:pt modelId="{22954833-1FB8-5646-A083-2CDD56961443}" type="pres">
      <dgm:prSet presAssocID="{FC25098F-C30E-8F45-BB2F-57A2A88611A8}" presName="childText" presStyleLbl="conFgAcc1" presStyleIdx="7" presStyleCnt="9">
        <dgm:presLayoutVars>
          <dgm:bulletEnabled val="1"/>
        </dgm:presLayoutVars>
      </dgm:prSet>
      <dgm:spPr/>
    </dgm:pt>
    <dgm:pt modelId="{8635E24F-9977-BE49-8E01-9F0F1270CCF9}" type="pres">
      <dgm:prSet presAssocID="{4A7D2AFF-9964-7146-AF8D-9EAC65693B4E}" presName="spaceBetweenRectangles" presStyleCnt="0"/>
      <dgm:spPr/>
    </dgm:pt>
    <dgm:pt modelId="{1EFCF36D-0745-A347-817E-580DA961D1F3}" type="pres">
      <dgm:prSet presAssocID="{9072C838-FCA8-524A-B092-30550C5371FC}" presName="parentLin" presStyleCnt="0"/>
      <dgm:spPr/>
    </dgm:pt>
    <dgm:pt modelId="{FDF78738-65BD-104B-8D50-51FE50A02D78}" type="pres">
      <dgm:prSet presAssocID="{9072C838-FCA8-524A-B092-30550C5371FC}" presName="parentLeftMargin" presStyleLbl="node1" presStyleIdx="7" presStyleCnt="9"/>
      <dgm:spPr/>
      <dgm:t>
        <a:bodyPr/>
        <a:lstStyle/>
        <a:p>
          <a:endParaRPr lang="ru-RU"/>
        </a:p>
      </dgm:t>
    </dgm:pt>
    <dgm:pt modelId="{B491C507-19F2-9848-855A-F3EF440E2519}" type="pres">
      <dgm:prSet presAssocID="{9072C838-FCA8-524A-B092-30550C5371FC}" presName="parentText" presStyleLbl="node1" presStyleIdx="8" presStyleCnt="9">
        <dgm:presLayoutVars>
          <dgm:chMax val="0"/>
          <dgm:bulletEnabled val="1"/>
        </dgm:presLayoutVars>
      </dgm:prSet>
      <dgm:spPr/>
      <dgm:t>
        <a:bodyPr/>
        <a:lstStyle/>
        <a:p>
          <a:endParaRPr lang="ru-RU"/>
        </a:p>
      </dgm:t>
    </dgm:pt>
    <dgm:pt modelId="{EAE08681-E264-6745-89E3-102830CD5F71}" type="pres">
      <dgm:prSet presAssocID="{9072C838-FCA8-524A-B092-30550C5371FC}" presName="negativeSpace" presStyleCnt="0"/>
      <dgm:spPr/>
    </dgm:pt>
    <dgm:pt modelId="{F5415E56-1B72-B041-80A9-25137FF5E478}" type="pres">
      <dgm:prSet presAssocID="{9072C838-FCA8-524A-B092-30550C5371FC}" presName="childText" presStyleLbl="conFgAcc1" presStyleIdx="8" presStyleCnt="9">
        <dgm:presLayoutVars>
          <dgm:bulletEnabled val="1"/>
        </dgm:presLayoutVars>
      </dgm:prSet>
      <dgm:spPr/>
    </dgm:pt>
  </dgm:ptLst>
  <dgm:cxnLst>
    <dgm:cxn modelId="{B8728225-39E3-3745-8EB5-7DA84928EC7E}" srcId="{4F410CA5-80C9-1446-B43C-6157F526D71D}" destId="{DC9BCD96-2914-1D4C-986D-DB43EC2510E0}" srcOrd="6" destOrd="0" parTransId="{6C3E7E92-CB10-DD4D-A4D9-8521C560D0DA}" sibTransId="{A7BB0AA6-0ACB-3844-97B8-CFE5002D1616}"/>
    <dgm:cxn modelId="{E02A41FD-6B17-814D-8EBC-AFFC9F185B96}" type="presOf" srcId="{FC25098F-C30E-8F45-BB2F-57A2A88611A8}" destId="{2B7A515A-5276-3A40-A7DC-7CE4596C8255}" srcOrd="0" destOrd="0" presId="urn:microsoft.com/office/officeart/2005/8/layout/list1"/>
    <dgm:cxn modelId="{407CB29E-ECAC-ED41-B7D4-34A636A53B41}" srcId="{4F410CA5-80C9-1446-B43C-6157F526D71D}" destId="{2EBD961F-0FF6-1744-AD7D-5967677621D4}" srcOrd="0" destOrd="0" parTransId="{885F270B-B19C-9548-9C79-1637CF01F739}" sibTransId="{4F0F2AEF-B9FD-9242-A597-78B30C289D78}"/>
    <dgm:cxn modelId="{FB460261-DE99-EE49-AE8E-5DB51333F78E}" type="presOf" srcId="{2EBD961F-0FF6-1744-AD7D-5967677621D4}" destId="{C0C1ED9E-F374-394A-A790-96070037D711}" srcOrd="0" destOrd="0" presId="urn:microsoft.com/office/officeart/2005/8/layout/list1"/>
    <dgm:cxn modelId="{6E3FB786-4E44-094D-9ED3-7E472D250587}" srcId="{4F410CA5-80C9-1446-B43C-6157F526D71D}" destId="{B8B02074-E78D-0E43-89C7-F0ACD216E5FE}" srcOrd="2" destOrd="0" parTransId="{86B7BFC2-D563-214F-B74E-0CC59ABD1F7C}" sibTransId="{4520E51E-D2AE-CA4E-81F6-32AF4CF92777}"/>
    <dgm:cxn modelId="{4B808528-8C6C-DB48-A133-562DB8E70F8C}" type="presOf" srcId="{DC9BCD96-2914-1D4C-986D-DB43EC2510E0}" destId="{7B2B4635-C4E4-2E45-847F-4A2919E2E995}" srcOrd="1" destOrd="0" presId="urn:microsoft.com/office/officeart/2005/8/layout/list1"/>
    <dgm:cxn modelId="{800AFFDE-2382-C64D-BEF6-C7ED6954787C}" srcId="{4F410CA5-80C9-1446-B43C-6157F526D71D}" destId="{62D07AFB-1D0F-2C4C-AA28-43DAC79E7359}" srcOrd="3" destOrd="0" parTransId="{A729E885-CBA0-EC44-A95F-C50BB780201B}" sibTransId="{1BA8BB14-7F36-4F4F-BE5A-42A30E265434}"/>
    <dgm:cxn modelId="{37E9BD3C-C2F1-F742-93F9-C351B2A38CC2}" type="presOf" srcId="{DC9BCD96-2914-1D4C-986D-DB43EC2510E0}" destId="{A6AE8248-26D5-CB4E-98DD-FDAE4D3F898C}" srcOrd="0" destOrd="0" presId="urn:microsoft.com/office/officeart/2005/8/layout/list1"/>
    <dgm:cxn modelId="{76531ED1-1624-6D40-B667-5E1E62130703}" srcId="{4F410CA5-80C9-1446-B43C-6157F526D71D}" destId="{9072C838-FCA8-524A-B092-30550C5371FC}" srcOrd="8" destOrd="0" parTransId="{C229DEFB-4752-C24F-AC72-C8C371F837F9}" sibTransId="{80A12E27-9DB0-9F42-B3B3-62CF22EAF48F}"/>
    <dgm:cxn modelId="{2DB7955E-6B23-5449-A0B3-E6C3D6D1BCC4}" type="presOf" srcId="{9072C838-FCA8-524A-B092-30550C5371FC}" destId="{B491C507-19F2-9848-855A-F3EF440E2519}" srcOrd="1" destOrd="0" presId="urn:microsoft.com/office/officeart/2005/8/layout/list1"/>
    <dgm:cxn modelId="{17AE1964-BABF-1B4B-8B99-628CD56D030D}" srcId="{4F410CA5-80C9-1446-B43C-6157F526D71D}" destId="{507F13FE-03C0-D745-9612-6DFCE5D28279}" srcOrd="5" destOrd="0" parTransId="{D1093017-8F9B-BE40-B77F-41298DF66C2C}" sibTransId="{DCFDDF91-A1B3-FA42-ACC7-9A4B6EE7E752}"/>
    <dgm:cxn modelId="{8977D17B-F559-0F4D-BD97-BDE215068F88}" srcId="{4F410CA5-80C9-1446-B43C-6157F526D71D}" destId="{F54C05D3-56F5-F34E-9214-7D99267B9999}" srcOrd="1" destOrd="0" parTransId="{17CA92AD-450D-7741-B7DC-D687F43A19C6}" sibTransId="{6C5DA857-01B1-FF47-B307-1FD6C703F830}"/>
    <dgm:cxn modelId="{DB7525D0-78B2-4441-BDE3-ABE28EF69BAA}" type="presOf" srcId="{56ADB129-FFC1-894F-B333-C0F8FC11634F}" destId="{7EF16B47-3E2A-5845-9C4D-3E9C5BCBCFB1}" srcOrd="0" destOrd="0" presId="urn:microsoft.com/office/officeart/2005/8/layout/list1"/>
    <dgm:cxn modelId="{CB637141-55EE-7C40-A4FF-05B04F5A1373}" srcId="{4F410CA5-80C9-1446-B43C-6157F526D71D}" destId="{FC25098F-C30E-8F45-BB2F-57A2A88611A8}" srcOrd="7" destOrd="0" parTransId="{9AAE4EC8-421D-6541-9F47-57BF19B965BC}" sibTransId="{4A7D2AFF-9964-7146-AF8D-9EAC65693B4E}"/>
    <dgm:cxn modelId="{E4228129-CCF9-B944-B3EC-971589060DEB}" type="presOf" srcId="{F54C05D3-56F5-F34E-9214-7D99267B9999}" destId="{E65C59DD-61E5-BB4F-9588-580374A7B106}" srcOrd="1" destOrd="0" presId="urn:microsoft.com/office/officeart/2005/8/layout/list1"/>
    <dgm:cxn modelId="{8354B390-7D47-3F41-A183-3FA5E07632EB}" type="presOf" srcId="{507F13FE-03C0-D745-9612-6DFCE5D28279}" destId="{93A4E3B8-AE44-8340-9D27-089FA6D6455B}" srcOrd="0" destOrd="0" presId="urn:microsoft.com/office/officeart/2005/8/layout/list1"/>
    <dgm:cxn modelId="{45F4B1FC-D925-0B4A-906D-CE6C1AAC75D5}" type="presOf" srcId="{507F13FE-03C0-D745-9612-6DFCE5D28279}" destId="{C4F1F90C-32BC-1B4B-8B74-F57C7E0FC0E6}" srcOrd="1" destOrd="0" presId="urn:microsoft.com/office/officeart/2005/8/layout/list1"/>
    <dgm:cxn modelId="{246C5F34-B2C9-7548-B0B7-CAB3E8FBEA9B}" type="presOf" srcId="{9072C838-FCA8-524A-B092-30550C5371FC}" destId="{FDF78738-65BD-104B-8D50-51FE50A02D78}" srcOrd="0" destOrd="0" presId="urn:microsoft.com/office/officeart/2005/8/layout/list1"/>
    <dgm:cxn modelId="{C200BF0A-2A17-EA4A-8A08-4DB8EACD1DCC}" type="presOf" srcId="{56ADB129-FFC1-894F-B333-C0F8FC11634F}" destId="{ABB00D36-5D41-0A43-8829-B0D7B87BA30A}" srcOrd="1" destOrd="0" presId="urn:microsoft.com/office/officeart/2005/8/layout/list1"/>
    <dgm:cxn modelId="{18BDB53C-D9AE-5C44-9D04-B2E520AAA220}" type="presOf" srcId="{F54C05D3-56F5-F34E-9214-7D99267B9999}" destId="{E0FE48F4-4DCF-4C4E-B810-C665AB5FE89A}" srcOrd="0" destOrd="0" presId="urn:microsoft.com/office/officeart/2005/8/layout/list1"/>
    <dgm:cxn modelId="{717729F7-CFFD-AD4A-83FB-C0C063F23BA2}" type="presOf" srcId="{62D07AFB-1D0F-2C4C-AA28-43DAC79E7359}" destId="{8249F160-AEA4-1A45-B894-9E23D2A49FF7}" srcOrd="1" destOrd="0" presId="urn:microsoft.com/office/officeart/2005/8/layout/list1"/>
    <dgm:cxn modelId="{6A786CFF-3358-3747-A846-1A7EDB8EE12D}" type="presOf" srcId="{B8B02074-E78D-0E43-89C7-F0ACD216E5FE}" destId="{E25809A1-F447-3342-93D1-783A1B5E9495}" srcOrd="1" destOrd="0" presId="urn:microsoft.com/office/officeart/2005/8/layout/list1"/>
    <dgm:cxn modelId="{F0220C06-F3E5-E643-89FB-89B9E0FB2907}" srcId="{4F410CA5-80C9-1446-B43C-6157F526D71D}" destId="{56ADB129-FFC1-894F-B333-C0F8FC11634F}" srcOrd="4" destOrd="0" parTransId="{4333DA67-97CA-4B4A-BE3B-BF5127B76640}" sibTransId="{0ECF6788-C124-8D4E-BE07-BA67C331B57E}"/>
    <dgm:cxn modelId="{0F627B55-B086-5448-A7A0-4D6BD2302A23}" type="presOf" srcId="{2EBD961F-0FF6-1744-AD7D-5967677621D4}" destId="{73AA6CD2-33F0-F646-BFF3-145FE57654B4}" srcOrd="1" destOrd="0" presId="urn:microsoft.com/office/officeart/2005/8/layout/list1"/>
    <dgm:cxn modelId="{EFC97E20-1591-464C-BD65-5CCED0F77758}" type="presOf" srcId="{B8B02074-E78D-0E43-89C7-F0ACD216E5FE}" destId="{AA9A8C67-D14A-5344-868B-F2190AAF5064}" srcOrd="0" destOrd="0" presId="urn:microsoft.com/office/officeart/2005/8/layout/list1"/>
    <dgm:cxn modelId="{B3DD849E-9608-854E-BE48-B11829B2FCC7}" type="presOf" srcId="{4F410CA5-80C9-1446-B43C-6157F526D71D}" destId="{3B86C1C8-CFCE-5148-9FC0-51B347772AE8}" srcOrd="0" destOrd="0" presId="urn:microsoft.com/office/officeart/2005/8/layout/list1"/>
    <dgm:cxn modelId="{0CD1BCDC-D2AF-F943-8260-A697EE35C8BA}" type="presOf" srcId="{FC25098F-C30E-8F45-BB2F-57A2A88611A8}" destId="{6FE041C6-E88B-D34F-A720-F7BCDB4CCD6E}" srcOrd="1" destOrd="0" presId="urn:microsoft.com/office/officeart/2005/8/layout/list1"/>
    <dgm:cxn modelId="{D9B3BB77-22F4-D440-B5F9-682F51EB4ED3}" type="presOf" srcId="{62D07AFB-1D0F-2C4C-AA28-43DAC79E7359}" destId="{A12C6ED5-5E95-8D49-9713-158CD60E0861}" srcOrd="0" destOrd="0" presId="urn:microsoft.com/office/officeart/2005/8/layout/list1"/>
    <dgm:cxn modelId="{61D9F5B2-96FF-2C4C-B927-78308DBA00D2}" type="presParOf" srcId="{3B86C1C8-CFCE-5148-9FC0-51B347772AE8}" destId="{071BB03A-4DA2-AC48-B5C9-CD46D03C8C47}" srcOrd="0" destOrd="0" presId="urn:microsoft.com/office/officeart/2005/8/layout/list1"/>
    <dgm:cxn modelId="{5FCF2C95-8AF4-0647-ABAD-73F52F5808A8}" type="presParOf" srcId="{071BB03A-4DA2-AC48-B5C9-CD46D03C8C47}" destId="{C0C1ED9E-F374-394A-A790-96070037D711}" srcOrd="0" destOrd="0" presId="urn:microsoft.com/office/officeart/2005/8/layout/list1"/>
    <dgm:cxn modelId="{1A8C7B46-8D0E-EC46-8945-7620ABCE8ABC}" type="presParOf" srcId="{071BB03A-4DA2-AC48-B5C9-CD46D03C8C47}" destId="{73AA6CD2-33F0-F646-BFF3-145FE57654B4}" srcOrd="1" destOrd="0" presId="urn:microsoft.com/office/officeart/2005/8/layout/list1"/>
    <dgm:cxn modelId="{E6F006CC-3219-D744-934D-EC20E2A53DD9}" type="presParOf" srcId="{3B86C1C8-CFCE-5148-9FC0-51B347772AE8}" destId="{377306D5-8519-3448-B5F5-BF28BE0C7F42}" srcOrd="1" destOrd="0" presId="urn:microsoft.com/office/officeart/2005/8/layout/list1"/>
    <dgm:cxn modelId="{EC2801AA-FB39-1C48-87BA-FE99B58F8E7C}" type="presParOf" srcId="{3B86C1C8-CFCE-5148-9FC0-51B347772AE8}" destId="{204212D6-76C6-C44C-9624-CED19FC4FED5}" srcOrd="2" destOrd="0" presId="urn:microsoft.com/office/officeart/2005/8/layout/list1"/>
    <dgm:cxn modelId="{24D468A4-17FC-9E49-8187-5B912E4102D7}" type="presParOf" srcId="{3B86C1C8-CFCE-5148-9FC0-51B347772AE8}" destId="{713A76FE-B014-064B-99C0-4B8305A4BCF2}" srcOrd="3" destOrd="0" presId="urn:microsoft.com/office/officeart/2005/8/layout/list1"/>
    <dgm:cxn modelId="{9B9B7C89-BB4B-2F41-9C06-2FB2159F3A64}" type="presParOf" srcId="{3B86C1C8-CFCE-5148-9FC0-51B347772AE8}" destId="{E14A7B69-A383-1B4B-8D6B-7A0A40113BB1}" srcOrd="4" destOrd="0" presId="urn:microsoft.com/office/officeart/2005/8/layout/list1"/>
    <dgm:cxn modelId="{E3C98D78-A52D-5843-B4EF-4B6DD5340226}" type="presParOf" srcId="{E14A7B69-A383-1B4B-8D6B-7A0A40113BB1}" destId="{E0FE48F4-4DCF-4C4E-B810-C665AB5FE89A}" srcOrd="0" destOrd="0" presId="urn:microsoft.com/office/officeart/2005/8/layout/list1"/>
    <dgm:cxn modelId="{84111C8D-F199-8946-8C2D-A292A4734A10}" type="presParOf" srcId="{E14A7B69-A383-1B4B-8D6B-7A0A40113BB1}" destId="{E65C59DD-61E5-BB4F-9588-580374A7B106}" srcOrd="1" destOrd="0" presId="urn:microsoft.com/office/officeart/2005/8/layout/list1"/>
    <dgm:cxn modelId="{71D5ABCA-199C-3E4E-9E28-941A98AC674D}" type="presParOf" srcId="{3B86C1C8-CFCE-5148-9FC0-51B347772AE8}" destId="{B62103D2-6D81-934A-A522-4FADE76B5A99}" srcOrd="5" destOrd="0" presId="urn:microsoft.com/office/officeart/2005/8/layout/list1"/>
    <dgm:cxn modelId="{79B07CB1-3B71-AF4A-967C-65FFE51AAD39}" type="presParOf" srcId="{3B86C1C8-CFCE-5148-9FC0-51B347772AE8}" destId="{6DF199EC-8323-EB4D-ACE6-4DBC5663C315}" srcOrd="6" destOrd="0" presId="urn:microsoft.com/office/officeart/2005/8/layout/list1"/>
    <dgm:cxn modelId="{22BBB19F-C01D-274B-BDD7-1560EFC1A1F9}" type="presParOf" srcId="{3B86C1C8-CFCE-5148-9FC0-51B347772AE8}" destId="{57A6A5FC-9FC7-BC4C-871C-A8DBE42043EC}" srcOrd="7" destOrd="0" presId="urn:microsoft.com/office/officeart/2005/8/layout/list1"/>
    <dgm:cxn modelId="{BDC7F6C1-6841-B14D-BA89-65950145DB7B}" type="presParOf" srcId="{3B86C1C8-CFCE-5148-9FC0-51B347772AE8}" destId="{E199AEB8-24A4-C04E-8A82-303868B376C1}" srcOrd="8" destOrd="0" presId="urn:microsoft.com/office/officeart/2005/8/layout/list1"/>
    <dgm:cxn modelId="{2274CD45-EE0B-BB41-A8BA-079813CC41DE}" type="presParOf" srcId="{E199AEB8-24A4-C04E-8A82-303868B376C1}" destId="{AA9A8C67-D14A-5344-868B-F2190AAF5064}" srcOrd="0" destOrd="0" presId="urn:microsoft.com/office/officeart/2005/8/layout/list1"/>
    <dgm:cxn modelId="{90175D49-CC57-D648-BD44-D450AD3547E7}" type="presParOf" srcId="{E199AEB8-24A4-C04E-8A82-303868B376C1}" destId="{E25809A1-F447-3342-93D1-783A1B5E9495}" srcOrd="1" destOrd="0" presId="urn:microsoft.com/office/officeart/2005/8/layout/list1"/>
    <dgm:cxn modelId="{431F7D76-F65F-6D4C-B113-D00603BD4AA1}" type="presParOf" srcId="{3B86C1C8-CFCE-5148-9FC0-51B347772AE8}" destId="{875E40FF-0780-DD4E-9DDA-B173FBFCB05E}" srcOrd="9" destOrd="0" presId="urn:microsoft.com/office/officeart/2005/8/layout/list1"/>
    <dgm:cxn modelId="{450A8CB7-C901-CF43-B549-5CB2DB09EA2E}" type="presParOf" srcId="{3B86C1C8-CFCE-5148-9FC0-51B347772AE8}" destId="{EE2B311A-CAEC-BF45-87A3-811109A0519F}" srcOrd="10" destOrd="0" presId="urn:microsoft.com/office/officeart/2005/8/layout/list1"/>
    <dgm:cxn modelId="{B114AE9A-FDD3-CA4B-B3CE-112BC9A906AE}" type="presParOf" srcId="{3B86C1C8-CFCE-5148-9FC0-51B347772AE8}" destId="{E0D4B66E-6105-D742-B2E5-27D8734A41BF}" srcOrd="11" destOrd="0" presId="urn:microsoft.com/office/officeart/2005/8/layout/list1"/>
    <dgm:cxn modelId="{9161B070-0E59-0149-9665-C7235743677A}" type="presParOf" srcId="{3B86C1C8-CFCE-5148-9FC0-51B347772AE8}" destId="{62FA99F2-F7BE-CF43-80B7-DB155624CF5F}" srcOrd="12" destOrd="0" presId="urn:microsoft.com/office/officeart/2005/8/layout/list1"/>
    <dgm:cxn modelId="{F499ABEB-B970-A047-927B-270891E1CDC6}" type="presParOf" srcId="{62FA99F2-F7BE-CF43-80B7-DB155624CF5F}" destId="{A12C6ED5-5E95-8D49-9713-158CD60E0861}" srcOrd="0" destOrd="0" presId="urn:microsoft.com/office/officeart/2005/8/layout/list1"/>
    <dgm:cxn modelId="{73569F4A-727F-3F4A-9AC7-ADED17900F87}" type="presParOf" srcId="{62FA99F2-F7BE-CF43-80B7-DB155624CF5F}" destId="{8249F160-AEA4-1A45-B894-9E23D2A49FF7}" srcOrd="1" destOrd="0" presId="urn:microsoft.com/office/officeart/2005/8/layout/list1"/>
    <dgm:cxn modelId="{701AA22C-E58C-E044-ABDD-B212E3DF1717}" type="presParOf" srcId="{3B86C1C8-CFCE-5148-9FC0-51B347772AE8}" destId="{24451E15-6AD8-A04E-81FD-CE49C403D193}" srcOrd="13" destOrd="0" presId="urn:microsoft.com/office/officeart/2005/8/layout/list1"/>
    <dgm:cxn modelId="{DC03D5D2-B232-1D4F-8A16-5786E0E3D39B}" type="presParOf" srcId="{3B86C1C8-CFCE-5148-9FC0-51B347772AE8}" destId="{8D1ED359-0D1B-EB41-89DC-205DAE312363}" srcOrd="14" destOrd="0" presId="urn:microsoft.com/office/officeart/2005/8/layout/list1"/>
    <dgm:cxn modelId="{629A9D0A-9A1C-F740-BAF2-8CA04E1FD504}" type="presParOf" srcId="{3B86C1C8-CFCE-5148-9FC0-51B347772AE8}" destId="{0AF779F8-5976-7642-821E-1C62D96939FC}" srcOrd="15" destOrd="0" presId="urn:microsoft.com/office/officeart/2005/8/layout/list1"/>
    <dgm:cxn modelId="{9C3C1A2B-6C9A-DF47-8840-B36284F68D6D}" type="presParOf" srcId="{3B86C1C8-CFCE-5148-9FC0-51B347772AE8}" destId="{8C3BD5C2-8CD2-0A4E-8CF8-094B278328BE}" srcOrd="16" destOrd="0" presId="urn:microsoft.com/office/officeart/2005/8/layout/list1"/>
    <dgm:cxn modelId="{8A305389-0F1C-D842-8908-5C426FD37E56}" type="presParOf" srcId="{8C3BD5C2-8CD2-0A4E-8CF8-094B278328BE}" destId="{7EF16B47-3E2A-5845-9C4D-3E9C5BCBCFB1}" srcOrd="0" destOrd="0" presId="urn:microsoft.com/office/officeart/2005/8/layout/list1"/>
    <dgm:cxn modelId="{996B24D2-96EE-B546-BE33-1FACCD3BBC31}" type="presParOf" srcId="{8C3BD5C2-8CD2-0A4E-8CF8-094B278328BE}" destId="{ABB00D36-5D41-0A43-8829-B0D7B87BA30A}" srcOrd="1" destOrd="0" presId="urn:microsoft.com/office/officeart/2005/8/layout/list1"/>
    <dgm:cxn modelId="{445BAC58-50B2-6548-A0CE-2D454EBC1CC4}" type="presParOf" srcId="{3B86C1C8-CFCE-5148-9FC0-51B347772AE8}" destId="{D66D23EC-D230-0645-8833-F047D4851416}" srcOrd="17" destOrd="0" presId="urn:microsoft.com/office/officeart/2005/8/layout/list1"/>
    <dgm:cxn modelId="{C428EFD0-4A35-4E45-A200-32E13BC5862E}" type="presParOf" srcId="{3B86C1C8-CFCE-5148-9FC0-51B347772AE8}" destId="{6BF28CD4-5099-B641-B051-AF16F3970A2C}" srcOrd="18" destOrd="0" presId="urn:microsoft.com/office/officeart/2005/8/layout/list1"/>
    <dgm:cxn modelId="{8CB5AB79-C8AA-4642-A6FD-F5B93D2C49A6}" type="presParOf" srcId="{3B86C1C8-CFCE-5148-9FC0-51B347772AE8}" destId="{30614FC7-0F8D-8C4B-BD17-1EE32B2C2D5C}" srcOrd="19" destOrd="0" presId="urn:microsoft.com/office/officeart/2005/8/layout/list1"/>
    <dgm:cxn modelId="{728EC6F3-2ADA-5E4A-9411-527E08BF62FC}" type="presParOf" srcId="{3B86C1C8-CFCE-5148-9FC0-51B347772AE8}" destId="{A12F28ED-EFE0-874B-A94C-28B418FF02AF}" srcOrd="20" destOrd="0" presId="urn:microsoft.com/office/officeart/2005/8/layout/list1"/>
    <dgm:cxn modelId="{D7F9BA2E-1F1F-C048-9905-B833ED1EAF14}" type="presParOf" srcId="{A12F28ED-EFE0-874B-A94C-28B418FF02AF}" destId="{93A4E3B8-AE44-8340-9D27-089FA6D6455B}" srcOrd="0" destOrd="0" presId="urn:microsoft.com/office/officeart/2005/8/layout/list1"/>
    <dgm:cxn modelId="{C5216F3A-7DFF-6F4A-9E9C-CE54B4CE0AB8}" type="presParOf" srcId="{A12F28ED-EFE0-874B-A94C-28B418FF02AF}" destId="{C4F1F90C-32BC-1B4B-8B74-F57C7E0FC0E6}" srcOrd="1" destOrd="0" presId="urn:microsoft.com/office/officeart/2005/8/layout/list1"/>
    <dgm:cxn modelId="{38A903E0-F472-394A-8E88-5C500873E80F}" type="presParOf" srcId="{3B86C1C8-CFCE-5148-9FC0-51B347772AE8}" destId="{32F6CD2F-AFF4-494C-9427-2317D0375B9A}" srcOrd="21" destOrd="0" presId="urn:microsoft.com/office/officeart/2005/8/layout/list1"/>
    <dgm:cxn modelId="{62997BB6-C5EC-B54E-8901-1742D6196D5A}" type="presParOf" srcId="{3B86C1C8-CFCE-5148-9FC0-51B347772AE8}" destId="{D7EE1599-68B0-A542-9011-98FB010D0314}" srcOrd="22" destOrd="0" presId="urn:microsoft.com/office/officeart/2005/8/layout/list1"/>
    <dgm:cxn modelId="{6E88BE53-3226-A741-83BF-E96412690D86}" type="presParOf" srcId="{3B86C1C8-CFCE-5148-9FC0-51B347772AE8}" destId="{D29EEA03-33BF-1445-94EB-10FB31B87BE7}" srcOrd="23" destOrd="0" presId="urn:microsoft.com/office/officeart/2005/8/layout/list1"/>
    <dgm:cxn modelId="{7948BF71-07C7-534F-B4A0-4749224B1EDB}" type="presParOf" srcId="{3B86C1C8-CFCE-5148-9FC0-51B347772AE8}" destId="{9D842250-7F60-FF43-B5E8-3C9AF19A13BF}" srcOrd="24" destOrd="0" presId="urn:microsoft.com/office/officeart/2005/8/layout/list1"/>
    <dgm:cxn modelId="{DB108C6B-9604-7E46-BB50-EACE0ABB6359}" type="presParOf" srcId="{9D842250-7F60-FF43-B5E8-3C9AF19A13BF}" destId="{A6AE8248-26D5-CB4E-98DD-FDAE4D3F898C}" srcOrd="0" destOrd="0" presId="urn:microsoft.com/office/officeart/2005/8/layout/list1"/>
    <dgm:cxn modelId="{9E479014-C791-924D-A2DE-1E5C4C5A991B}" type="presParOf" srcId="{9D842250-7F60-FF43-B5E8-3C9AF19A13BF}" destId="{7B2B4635-C4E4-2E45-847F-4A2919E2E995}" srcOrd="1" destOrd="0" presId="urn:microsoft.com/office/officeart/2005/8/layout/list1"/>
    <dgm:cxn modelId="{59EE3658-02E6-BE43-A841-670D0B65E467}" type="presParOf" srcId="{3B86C1C8-CFCE-5148-9FC0-51B347772AE8}" destId="{1C444BB2-CE61-CB40-B819-42EBD6A80C9D}" srcOrd="25" destOrd="0" presId="urn:microsoft.com/office/officeart/2005/8/layout/list1"/>
    <dgm:cxn modelId="{1601A9A2-754C-4542-BC1F-D8A75741D9F1}" type="presParOf" srcId="{3B86C1C8-CFCE-5148-9FC0-51B347772AE8}" destId="{3BF37469-C704-F04D-BA89-F8DF8A014112}" srcOrd="26" destOrd="0" presId="urn:microsoft.com/office/officeart/2005/8/layout/list1"/>
    <dgm:cxn modelId="{D03B8A95-DFB6-ED4C-9824-5DE7D57330FE}" type="presParOf" srcId="{3B86C1C8-CFCE-5148-9FC0-51B347772AE8}" destId="{4DC2E45B-DD91-164A-8F83-DF9A34BC5911}" srcOrd="27" destOrd="0" presId="urn:microsoft.com/office/officeart/2005/8/layout/list1"/>
    <dgm:cxn modelId="{F1DBACE5-A4AF-884F-AC3D-23805BCE43A1}" type="presParOf" srcId="{3B86C1C8-CFCE-5148-9FC0-51B347772AE8}" destId="{2E04EA04-8470-AF47-B6A9-4E596EB80BB8}" srcOrd="28" destOrd="0" presId="urn:microsoft.com/office/officeart/2005/8/layout/list1"/>
    <dgm:cxn modelId="{AB384729-436E-1C4F-B00F-4B5703BF914E}" type="presParOf" srcId="{2E04EA04-8470-AF47-B6A9-4E596EB80BB8}" destId="{2B7A515A-5276-3A40-A7DC-7CE4596C8255}" srcOrd="0" destOrd="0" presId="urn:microsoft.com/office/officeart/2005/8/layout/list1"/>
    <dgm:cxn modelId="{925CF9CA-6EA8-6F4D-A939-9D109D09DCC4}" type="presParOf" srcId="{2E04EA04-8470-AF47-B6A9-4E596EB80BB8}" destId="{6FE041C6-E88B-D34F-A720-F7BCDB4CCD6E}" srcOrd="1" destOrd="0" presId="urn:microsoft.com/office/officeart/2005/8/layout/list1"/>
    <dgm:cxn modelId="{597B2A36-3403-1846-84FF-5F4C70B8E1DF}" type="presParOf" srcId="{3B86C1C8-CFCE-5148-9FC0-51B347772AE8}" destId="{1C2E8E19-E861-0C44-889B-5AD3F4321C9B}" srcOrd="29" destOrd="0" presId="urn:microsoft.com/office/officeart/2005/8/layout/list1"/>
    <dgm:cxn modelId="{F463DFB1-DC09-CA4B-91E3-57C8FC7BA79C}" type="presParOf" srcId="{3B86C1C8-CFCE-5148-9FC0-51B347772AE8}" destId="{22954833-1FB8-5646-A083-2CDD56961443}" srcOrd="30" destOrd="0" presId="urn:microsoft.com/office/officeart/2005/8/layout/list1"/>
    <dgm:cxn modelId="{FDDA6A7B-3052-B64A-9230-95663881D9C5}" type="presParOf" srcId="{3B86C1C8-CFCE-5148-9FC0-51B347772AE8}" destId="{8635E24F-9977-BE49-8E01-9F0F1270CCF9}" srcOrd="31" destOrd="0" presId="urn:microsoft.com/office/officeart/2005/8/layout/list1"/>
    <dgm:cxn modelId="{5DE0E737-C9C3-7546-92D7-50BB8A0B433E}" type="presParOf" srcId="{3B86C1C8-CFCE-5148-9FC0-51B347772AE8}" destId="{1EFCF36D-0745-A347-817E-580DA961D1F3}" srcOrd="32" destOrd="0" presId="urn:microsoft.com/office/officeart/2005/8/layout/list1"/>
    <dgm:cxn modelId="{1DF09373-4064-2845-975B-6F8E1E21F805}" type="presParOf" srcId="{1EFCF36D-0745-A347-817E-580DA961D1F3}" destId="{FDF78738-65BD-104B-8D50-51FE50A02D78}" srcOrd="0" destOrd="0" presId="urn:microsoft.com/office/officeart/2005/8/layout/list1"/>
    <dgm:cxn modelId="{AE4B82E8-78EE-8A49-A75B-5175F77F82E2}" type="presParOf" srcId="{1EFCF36D-0745-A347-817E-580DA961D1F3}" destId="{B491C507-19F2-9848-855A-F3EF440E2519}" srcOrd="1" destOrd="0" presId="urn:microsoft.com/office/officeart/2005/8/layout/list1"/>
    <dgm:cxn modelId="{C02F8C4D-CEC8-A741-9D2E-34E325E14148}" type="presParOf" srcId="{3B86C1C8-CFCE-5148-9FC0-51B347772AE8}" destId="{EAE08681-E264-6745-89E3-102830CD5F71}" srcOrd="33" destOrd="0" presId="urn:microsoft.com/office/officeart/2005/8/layout/list1"/>
    <dgm:cxn modelId="{885F9072-F2EE-1B41-BB5E-B267632F77D2}" type="presParOf" srcId="{3B86C1C8-CFCE-5148-9FC0-51B347772AE8}" destId="{F5415E56-1B72-B041-80A9-25137FF5E478}" srcOrd="34" destOrd="0" presId="urn:microsoft.com/office/officeart/2005/8/layout/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A1560E4-7A41-DD4D-9D89-73852EF2C218}" type="doc">
      <dgm:prSet loTypeId="urn:microsoft.com/office/officeart/2005/8/layout/default#2" loCatId="" qsTypeId="urn:microsoft.com/office/officeart/2005/8/quickstyle/simple1" qsCatId="simple" csTypeId="urn:microsoft.com/office/officeart/2005/8/colors/accent1_2" csCatId="accent1" phldr="1"/>
      <dgm:spPr/>
      <dgm:t>
        <a:bodyPr/>
        <a:lstStyle/>
        <a:p>
          <a:endParaRPr lang="ru-RU"/>
        </a:p>
      </dgm:t>
    </dgm:pt>
    <dgm:pt modelId="{3BD008A9-5CFD-F648-BA14-5CEE1244D1D5}">
      <dgm:prSet phldrT="[Текст]"/>
      <dgm:spPr/>
      <dgm:t>
        <a:bodyPr/>
        <a:lstStyle/>
        <a:p>
          <a:r>
            <a:rPr lang="ru-RU" i="1" noProof="1">
              <a:latin typeface="Times New Roman" panose="02020603050405020304" pitchFamily="18" charset="0"/>
              <a:cs typeface="Times New Roman" panose="02020603050405020304" pitchFamily="18" charset="0"/>
            </a:rPr>
            <a:t>Толықтылық.</a:t>
          </a:r>
          <a:r>
            <a:rPr lang="ru-RU" noProof="1">
              <a:latin typeface="Times New Roman" panose="02020603050405020304" pitchFamily="18" charset="0"/>
              <a:cs typeface="Times New Roman" panose="02020603050405020304" pitchFamily="18" charset="0"/>
            </a:rPr>
            <a:t>Кәсіпорынның таңдап алған есеп саясаты оның есептеу жолын толық қамтамасыз етуі керек.</a:t>
          </a:r>
          <a:endParaRPr lang="ru-RU" noProof="1"/>
        </a:p>
      </dgm:t>
    </dgm:pt>
    <dgm:pt modelId="{5785356A-A5AC-2C46-9EDE-B57C5108B71E}" type="parTrans" cxnId="{9134C02A-A37D-9143-8776-0DE2511412C5}">
      <dgm:prSet/>
      <dgm:spPr/>
      <dgm:t>
        <a:bodyPr/>
        <a:lstStyle/>
        <a:p>
          <a:endParaRPr lang="ru-RU"/>
        </a:p>
      </dgm:t>
    </dgm:pt>
    <dgm:pt modelId="{4D5F3638-1265-244E-8435-3C3150346774}" type="sibTrans" cxnId="{9134C02A-A37D-9143-8776-0DE2511412C5}">
      <dgm:prSet/>
      <dgm:spPr/>
      <dgm:t>
        <a:bodyPr/>
        <a:lstStyle/>
        <a:p>
          <a:endParaRPr lang="ru-RU"/>
        </a:p>
      </dgm:t>
    </dgm:pt>
    <dgm:pt modelId="{35023721-DBBC-2D41-A506-3470CA36F33B}">
      <dgm:prSet/>
      <dgm:spPr/>
      <dgm:t>
        <a:bodyPr/>
        <a:lstStyle/>
        <a:p>
          <a:r>
            <a:rPr lang="ru-RU" i="1" noProof="1">
              <a:latin typeface="Times New Roman" panose="02020603050405020304" pitchFamily="18" charset="0"/>
              <a:cs typeface="Times New Roman" panose="02020603050405020304" pitchFamily="18" charset="0"/>
            </a:rPr>
            <a:t>Уақыттық.</a:t>
          </a:r>
          <a:r>
            <a:rPr lang="ru-RU" noProof="1">
              <a:latin typeface="Times New Roman" panose="02020603050405020304" pitchFamily="18" charset="0"/>
              <a:cs typeface="Times New Roman" panose="02020603050405020304" pitchFamily="18" charset="0"/>
            </a:rPr>
            <a:t>Кәсіпорының шаруашылық әрекетінің фактілері бухгалтерлік есеп  беруде уақытында көрініс табуы  қажет. Ешқандай операциялар бухгалтерлік есеп шоттарында тіркеу барысында кешіктірілмейді немесе орындалмай тұрып есепке алынбайды.</a:t>
          </a:r>
        </a:p>
      </dgm:t>
    </dgm:pt>
    <dgm:pt modelId="{45D35789-97C5-0B40-A120-0E9CB1842E31}" type="parTrans" cxnId="{8CCBBC92-543D-DC44-933B-185F5432D1C2}">
      <dgm:prSet/>
      <dgm:spPr/>
      <dgm:t>
        <a:bodyPr/>
        <a:lstStyle/>
        <a:p>
          <a:endParaRPr lang="ru-RU"/>
        </a:p>
      </dgm:t>
    </dgm:pt>
    <dgm:pt modelId="{3FC05A39-085E-D540-BA7D-A70EA4AA4D86}" type="sibTrans" cxnId="{8CCBBC92-543D-DC44-933B-185F5432D1C2}">
      <dgm:prSet/>
      <dgm:spPr/>
      <dgm:t>
        <a:bodyPr/>
        <a:lstStyle/>
        <a:p>
          <a:endParaRPr lang="ru-RU"/>
        </a:p>
      </dgm:t>
    </dgm:pt>
    <dgm:pt modelId="{59149FD9-7BF3-8B47-8496-ED4B27030CB1}">
      <dgm:prSet/>
      <dgm:spPr/>
      <dgm:t>
        <a:bodyPr/>
        <a:lstStyle/>
        <a:p>
          <a:r>
            <a:rPr lang="ru-RU" i="1" noProof="1">
              <a:latin typeface="Times New Roman" panose="02020603050405020304" pitchFamily="18" charset="0"/>
              <a:cs typeface="Times New Roman" panose="02020603050405020304" pitchFamily="18" charset="0"/>
            </a:rPr>
            <a:t>Сақтық.</a:t>
          </a:r>
          <a:r>
            <a:rPr lang="ru-RU" noProof="1">
              <a:latin typeface="Times New Roman" panose="02020603050405020304" pitchFamily="18" charset="0"/>
              <a:cs typeface="Times New Roman" panose="02020603050405020304" pitchFamily="18" charset="0"/>
            </a:rPr>
            <a:t>Қолданылатын есеп әдістері бухгалтерлік есепке алынуға тиісті кірістер мен табыстарға қарағанда, жасырын резервтердің жасалуына жол бермей, шығындар мен міндеттемелерді айқын бейнелеуге дайын болуды қамтамасыз ету керек, яғни есепке алынған немесе алуға нақтылы мүмкіндік (кепілдік) бар болатын кірістер алынады.</a:t>
          </a:r>
        </a:p>
      </dgm:t>
    </dgm:pt>
    <dgm:pt modelId="{80073AE9-B93F-1444-BBC8-6F6455E55EB0}" type="parTrans" cxnId="{1BD0976F-056D-2043-97EC-D2C11CB6DBBF}">
      <dgm:prSet/>
      <dgm:spPr/>
      <dgm:t>
        <a:bodyPr/>
        <a:lstStyle/>
        <a:p>
          <a:endParaRPr lang="ru-RU"/>
        </a:p>
      </dgm:t>
    </dgm:pt>
    <dgm:pt modelId="{7B202870-A020-9D4C-9E67-A30B43E23E76}" type="sibTrans" cxnId="{1BD0976F-056D-2043-97EC-D2C11CB6DBBF}">
      <dgm:prSet/>
      <dgm:spPr/>
      <dgm:t>
        <a:bodyPr/>
        <a:lstStyle/>
        <a:p>
          <a:endParaRPr lang="ru-RU"/>
        </a:p>
      </dgm:t>
    </dgm:pt>
    <dgm:pt modelId="{21F3B81F-54FD-FD41-B1CC-7A63ECC5DA62}">
      <dgm:prSet/>
      <dgm:spPr/>
      <dgm:t>
        <a:bodyPr/>
        <a:lstStyle/>
        <a:p>
          <a:r>
            <a:rPr lang="ru-RU" i="1" noProof="1">
              <a:latin typeface="Times New Roman" panose="02020603050405020304" pitchFamily="18" charset="0"/>
              <a:cs typeface="Times New Roman" panose="02020603050405020304" pitchFamily="18" charset="0"/>
            </a:rPr>
            <a:t>Қарама-қайшылықсыздығы</a:t>
          </a:r>
          <a:r>
            <a:rPr lang="ru-RU" noProof="1">
              <a:latin typeface="Times New Roman" panose="02020603050405020304" pitchFamily="18" charset="0"/>
              <a:cs typeface="Times New Roman" panose="02020603050405020304" pitchFamily="18" charset="0"/>
            </a:rPr>
            <a:t>. Есептің таңдалынған әдістері әр айдың соңғы күнтізбелік күніне айналымның талдамалық есебі мен шоттар бойынша қалдықтардың синтетикалық есеп мәліметтерінің теңдігін қамтамасыз етіп отыруы қажет.</a:t>
          </a:r>
        </a:p>
      </dgm:t>
    </dgm:pt>
    <dgm:pt modelId="{CFA2EBCB-18EE-3241-97A8-5E55AE0527F6}" type="parTrans" cxnId="{126447D3-A89A-824E-AD4A-AC6860ACEC53}">
      <dgm:prSet/>
      <dgm:spPr/>
      <dgm:t>
        <a:bodyPr/>
        <a:lstStyle/>
        <a:p>
          <a:endParaRPr lang="ru-RU"/>
        </a:p>
      </dgm:t>
    </dgm:pt>
    <dgm:pt modelId="{BE2A2D25-F707-9C42-9551-B91F8AD9B721}" type="sibTrans" cxnId="{126447D3-A89A-824E-AD4A-AC6860ACEC53}">
      <dgm:prSet/>
      <dgm:spPr/>
      <dgm:t>
        <a:bodyPr/>
        <a:lstStyle/>
        <a:p>
          <a:endParaRPr lang="ru-RU"/>
        </a:p>
      </dgm:t>
    </dgm:pt>
    <dgm:pt modelId="{8762C2C2-7B44-274D-9E39-FE23C8055D3D}">
      <dgm:prSet/>
      <dgm:spPr/>
      <dgm:t>
        <a:bodyPr/>
        <a:lstStyle/>
        <a:p>
          <a:r>
            <a:rPr lang="ru-RU" i="1" noProof="1">
              <a:latin typeface="Times New Roman" panose="02020603050405020304" pitchFamily="18" charset="0"/>
              <a:cs typeface="Times New Roman" panose="02020603050405020304" pitchFamily="18" charset="0"/>
            </a:rPr>
            <a:t>Орындылық.</a:t>
          </a:r>
          <a:r>
            <a:rPr lang="ru-RU" noProof="1">
              <a:latin typeface="Times New Roman" panose="02020603050405020304" pitchFamily="18" charset="0"/>
              <a:cs typeface="Times New Roman" panose="02020603050405020304" pitchFamily="18" charset="0"/>
            </a:rPr>
            <a:t> Кәсіпорынның есеп саясаты бухгалтерлік есепті орынды және үнемді жүргізуді қамтамасыз етуі керек.</a:t>
          </a:r>
        </a:p>
      </dgm:t>
    </dgm:pt>
    <dgm:pt modelId="{82895F11-4699-FC45-B43E-5B29C95FD3E5}" type="parTrans" cxnId="{302F729D-A94C-494C-877A-DF89342466AA}">
      <dgm:prSet/>
      <dgm:spPr/>
      <dgm:t>
        <a:bodyPr/>
        <a:lstStyle/>
        <a:p>
          <a:endParaRPr lang="ru-RU"/>
        </a:p>
      </dgm:t>
    </dgm:pt>
    <dgm:pt modelId="{15B3C5ED-199B-774B-8D09-38A5863C842F}" type="sibTrans" cxnId="{302F729D-A94C-494C-877A-DF89342466AA}">
      <dgm:prSet/>
      <dgm:spPr/>
      <dgm:t>
        <a:bodyPr/>
        <a:lstStyle/>
        <a:p>
          <a:endParaRPr lang="ru-RU"/>
        </a:p>
      </dgm:t>
    </dgm:pt>
    <dgm:pt modelId="{09BAB521-7844-0B4E-8779-3BDA71302338}" type="pres">
      <dgm:prSet presAssocID="{6A1560E4-7A41-DD4D-9D89-73852EF2C218}" presName="diagram" presStyleCnt="0">
        <dgm:presLayoutVars>
          <dgm:dir/>
          <dgm:resizeHandles val="exact"/>
        </dgm:presLayoutVars>
      </dgm:prSet>
      <dgm:spPr/>
      <dgm:t>
        <a:bodyPr/>
        <a:lstStyle/>
        <a:p>
          <a:endParaRPr lang="ru-RU"/>
        </a:p>
      </dgm:t>
    </dgm:pt>
    <dgm:pt modelId="{1867B619-2497-6B4D-8604-9FE93DF22038}" type="pres">
      <dgm:prSet presAssocID="{3BD008A9-5CFD-F648-BA14-5CEE1244D1D5}" presName="node" presStyleLbl="node1" presStyleIdx="0" presStyleCnt="5">
        <dgm:presLayoutVars>
          <dgm:bulletEnabled val="1"/>
        </dgm:presLayoutVars>
      </dgm:prSet>
      <dgm:spPr/>
      <dgm:t>
        <a:bodyPr/>
        <a:lstStyle/>
        <a:p>
          <a:endParaRPr lang="ru-RU"/>
        </a:p>
      </dgm:t>
    </dgm:pt>
    <dgm:pt modelId="{21995CB1-D391-8A44-A2BC-AC11BA023C4B}" type="pres">
      <dgm:prSet presAssocID="{4D5F3638-1265-244E-8435-3C3150346774}" presName="sibTrans" presStyleCnt="0"/>
      <dgm:spPr/>
    </dgm:pt>
    <dgm:pt modelId="{98417674-6D6E-0847-AE10-E3F78DFEFEE6}" type="pres">
      <dgm:prSet presAssocID="{35023721-DBBC-2D41-A506-3470CA36F33B}" presName="node" presStyleLbl="node1" presStyleIdx="1" presStyleCnt="5">
        <dgm:presLayoutVars>
          <dgm:bulletEnabled val="1"/>
        </dgm:presLayoutVars>
      </dgm:prSet>
      <dgm:spPr/>
      <dgm:t>
        <a:bodyPr/>
        <a:lstStyle/>
        <a:p>
          <a:endParaRPr lang="ru-RU"/>
        </a:p>
      </dgm:t>
    </dgm:pt>
    <dgm:pt modelId="{B54DBFCB-A533-304A-A292-309DBFD76874}" type="pres">
      <dgm:prSet presAssocID="{3FC05A39-085E-D540-BA7D-A70EA4AA4D86}" presName="sibTrans" presStyleCnt="0"/>
      <dgm:spPr/>
    </dgm:pt>
    <dgm:pt modelId="{806093B0-004E-DB47-9F75-D3FF6F4A4D4E}" type="pres">
      <dgm:prSet presAssocID="{59149FD9-7BF3-8B47-8496-ED4B27030CB1}" presName="node" presStyleLbl="node1" presStyleIdx="2" presStyleCnt="5">
        <dgm:presLayoutVars>
          <dgm:bulletEnabled val="1"/>
        </dgm:presLayoutVars>
      </dgm:prSet>
      <dgm:spPr/>
      <dgm:t>
        <a:bodyPr/>
        <a:lstStyle/>
        <a:p>
          <a:endParaRPr lang="ru-RU"/>
        </a:p>
      </dgm:t>
    </dgm:pt>
    <dgm:pt modelId="{5F8E4EE2-7DAA-B94A-9EE6-3004173B4E47}" type="pres">
      <dgm:prSet presAssocID="{7B202870-A020-9D4C-9E67-A30B43E23E76}" presName="sibTrans" presStyleCnt="0"/>
      <dgm:spPr/>
    </dgm:pt>
    <dgm:pt modelId="{B91AD6B3-0887-234C-B4AB-E3D754AD32EF}" type="pres">
      <dgm:prSet presAssocID="{21F3B81F-54FD-FD41-B1CC-7A63ECC5DA62}" presName="node" presStyleLbl="node1" presStyleIdx="3" presStyleCnt="5">
        <dgm:presLayoutVars>
          <dgm:bulletEnabled val="1"/>
        </dgm:presLayoutVars>
      </dgm:prSet>
      <dgm:spPr/>
      <dgm:t>
        <a:bodyPr/>
        <a:lstStyle/>
        <a:p>
          <a:endParaRPr lang="ru-RU"/>
        </a:p>
      </dgm:t>
    </dgm:pt>
    <dgm:pt modelId="{9C02AD97-3844-6342-B1E4-4CE8805ED6DD}" type="pres">
      <dgm:prSet presAssocID="{BE2A2D25-F707-9C42-9551-B91F8AD9B721}" presName="sibTrans" presStyleCnt="0"/>
      <dgm:spPr/>
    </dgm:pt>
    <dgm:pt modelId="{F0AB2574-B54C-1E46-8D15-5B9D337A9133}" type="pres">
      <dgm:prSet presAssocID="{8762C2C2-7B44-274D-9E39-FE23C8055D3D}" presName="node" presStyleLbl="node1" presStyleIdx="4" presStyleCnt="5">
        <dgm:presLayoutVars>
          <dgm:bulletEnabled val="1"/>
        </dgm:presLayoutVars>
      </dgm:prSet>
      <dgm:spPr/>
      <dgm:t>
        <a:bodyPr/>
        <a:lstStyle/>
        <a:p>
          <a:endParaRPr lang="ru-RU"/>
        </a:p>
      </dgm:t>
    </dgm:pt>
  </dgm:ptLst>
  <dgm:cxnLst>
    <dgm:cxn modelId="{E8857802-DEB7-D74E-9A1F-6398850BEB42}" type="presOf" srcId="{8762C2C2-7B44-274D-9E39-FE23C8055D3D}" destId="{F0AB2574-B54C-1E46-8D15-5B9D337A9133}" srcOrd="0" destOrd="0" presId="urn:microsoft.com/office/officeart/2005/8/layout/default#2"/>
    <dgm:cxn modelId="{C8332805-4C39-2848-802D-935CA6FC4278}" type="presOf" srcId="{35023721-DBBC-2D41-A506-3470CA36F33B}" destId="{98417674-6D6E-0847-AE10-E3F78DFEFEE6}" srcOrd="0" destOrd="0" presId="urn:microsoft.com/office/officeart/2005/8/layout/default#2"/>
    <dgm:cxn modelId="{3C1A307A-01C2-7842-A1A5-157441B35C85}" type="presOf" srcId="{59149FD9-7BF3-8B47-8496-ED4B27030CB1}" destId="{806093B0-004E-DB47-9F75-D3FF6F4A4D4E}" srcOrd="0" destOrd="0" presId="urn:microsoft.com/office/officeart/2005/8/layout/default#2"/>
    <dgm:cxn modelId="{51F228BD-9DD9-734A-84D4-23390D492F13}" type="presOf" srcId="{21F3B81F-54FD-FD41-B1CC-7A63ECC5DA62}" destId="{B91AD6B3-0887-234C-B4AB-E3D754AD32EF}" srcOrd="0" destOrd="0" presId="urn:microsoft.com/office/officeart/2005/8/layout/default#2"/>
    <dgm:cxn modelId="{9134C02A-A37D-9143-8776-0DE2511412C5}" srcId="{6A1560E4-7A41-DD4D-9D89-73852EF2C218}" destId="{3BD008A9-5CFD-F648-BA14-5CEE1244D1D5}" srcOrd="0" destOrd="0" parTransId="{5785356A-A5AC-2C46-9EDE-B57C5108B71E}" sibTransId="{4D5F3638-1265-244E-8435-3C3150346774}"/>
    <dgm:cxn modelId="{302F729D-A94C-494C-877A-DF89342466AA}" srcId="{6A1560E4-7A41-DD4D-9D89-73852EF2C218}" destId="{8762C2C2-7B44-274D-9E39-FE23C8055D3D}" srcOrd="4" destOrd="0" parTransId="{82895F11-4699-FC45-B43E-5B29C95FD3E5}" sibTransId="{15B3C5ED-199B-774B-8D09-38A5863C842F}"/>
    <dgm:cxn modelId="{49C38EA0-D1BE-A346-9C5A-E843F8668956}" type="presOf" srcId="{6A1560E4-7A41-DD4D-9D89-73852EF2C218}" destId="{09BAB521-7844-0B4E-8779-3BDA71302338}" srcOrd="0" destOrd="0" presId="urn:microsoft.com/office/officeart/2005/8/layout/default#2"/>
    <dgm:cxn modelId="{1BD0976F-056D-2043-97EC-D2C11CB6DBBF}" srcId="{6A1560E4-7A41-DD4D-9D89-73852EF2C218}" destId="{59149FD9-7BF3-8B47-8496-ED4B27030CB1}" srcOrd="2" destOrd="0" parTransId="{80073AE9-B93F-1444-BBC8-6F6455E55EB0}" sibTransId="{7B202870-A020-9D4C-9E67-A30B43E23E76}"/>
    <dgm:cxn modelId="{8CCBBC92-543D-DC44-933B-185F5432D1C2}" srcId="{6A1560E4-7A41-DD4D-9D89-73852EF2C218}" destId="{35023721-DBBC-2D41-A506-3470CA36F33B}" srcOrd="1" destOrd="0" parTransId="{45D35789-97C5-0B40-A120-0E9CB1842E31}" sibTransId="{3FC05A39-085E-D540-BA7D-A70EA4AA4D86}"/>
    <dgm:cxn modelId="{126447D3-A89A-824E-AD4A-AC6860ACEC53}" srcId="{6A1560E4-7A41-DD4D-9D89-73852EF2C218}" destId="{21F3B81F-54FD-FD41-B1CC-7A63ECC5DA62}" srcOrd="3" destOrd="0" parTransId="{CFA2EBCB-18EE-3241-97A8-5E55AE0527F6}" sibTransId="{BE2A2D25-F707-9C42-9551-B91F8AD9B721}"/>
    <dgm:cxn modelId="{47406CD7-FADF-624C-96CD-CB7692C2C7AA}" type="presOf" srcId="{3BD008A9-5CFD-F648-BA14-5CEE1244D1D5}" destId="{1867B619-2497-6B4D-8604-9FE93DF22038}" srcOrd="0" destOrd="0" presId="urn:microsoft.com/office/officeart/2005/8/layout/default#2"/>
    <dgm:cxn modelId="{69FE6B2E-BECC-A748-ABCD-2B7F1DA3785D}" type="presParOf" srcId="{09BAB521-7844-0B4E-8779-3BDA71302338}" destId="{1867B619-2497-6B4D-8604-9FE93DF22038}" srcOrd="0" destOrd="0" presId="urn:microsoft.com/office/officeart/2005/8/layout/default#2"/>
    <dgm:cxn modelId="{58E2B1F2-1EE5-564B-81F8-02F37BFF9716}" type="presParOf" srcId="{09BAB521-7844-0B4E-8779-3BDA71302338}" destId="{21995CB1-D391-8A44-A2BC-AC11BA023C4B}" srcOrd="1" destOrd="0" presId="urn:microsoft.com/office/officeart/2005/8/layout/default#2"/>
    <dgm:cxn modelId="{A9547E7B-91F5-5C49-A9A9-346BA86DDE89}" type="presParOf" srcId="{09BAB521-7844-0B4E-8779-3BDA71302338}" destId="{98417674-6D6E-0847-AE10-E3F78DFEFEE6}" srcOrd="2" destOrd="0" presId="urn:microsoft.com/office/officeart/2005/8/layout/default#2"/>
    <dgm:cxn modelId="{894BBC93-AE31-1B4B-9ECE-B5B6BB6C9058}" type="presParOf" srcId="{09BAB521-7844-0B4E-8779-3BDA71302338}" destId="{B54DBFCB-A533-304A-A292-309DBFD76874}" srcOrd="3" destOrd="0" presId="urn:microsoft.com/office/officeart/2005/8/layout/default#2"/>
    <dgm:cxn modelId="{6B4B39FC-B22E-AB43-B607-715BD093B091}" type="presParOf" srcId="{09BAB521-7844-0B4E-8779-3BDA71302338}" destId="{806093B0-004E-DB47-9F75-D3FF6F4A4D4E}" srcOrd="4" destOrd="0" presId="urn:microsoft.com/office/officeart/2005/8/layout/default#2"/>
    <dgm:cxn modelId="{2645C3C3-5EB8-0043-BFC6-C1056CCDA92E}" type="presParOf" srcId="{09BAB521-7844-0B4E-8779-3BDA71302338}" destId="{5F8E4EE2-7DAA-B94A-9EE6-3004173B4E47}" srcOrd="5" destOrd="0" presId="urn:microsoft.com/office/officeart/2005/8/layout/default#2"/>
    <dgm:cxn modelId="{1DE0A786-24D8-6243-BE42-D01AA8154E09}" type="presParOf" srcId="{09BAB521-7844-0B4E-8779-3BDA71302338}" destId="{B91AD6B3-0887-234C-B4AB-E3D754AD32EF}" srcOrd="6" destOrd="0" presId="urn:microsoft.com/office/officeart/2005/8/layout/default#2"/>
    <dgm:cxn modelId="{36F42728-4BC7-6B40-8148-BD5E048D5A8B}" type="presParOf" srcId="{09BAB521-7844-0B4E-8779-3BDA71302338}" destId="{9C02AD97-3844-6342-B1E4-4CE8805ED6DD}" srcOrd="7" destOrd="0" presId="urn:microsoft.com/office/officeart/2005/8/layout/default#2"/>
    <dgm:cxn modelId="{29EFC32C-D3F5-0B47-911F-261218B22CCC}" type="presParOf" srcId="{09BAB521-7844-0B4E-8779-3BDA71302338}" destId="{F0AB2574-B54C-1E46-8D15-5B9D337A9133}" srcOrd="8" destOrd="0" presId="urn:microsoft.com/office/officeart/2005/8/layout/defaul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44373-287A-D14D-9958-5AE10D561AA9}">
      <dsp:nvSpPr>
        <dsp:cNvPr id="0" name=""/>
        <dsp:cNvSpPr/>
      </dsp:nvSpPr>
      <dsp:spPr>
        <a:xfrm>
          <a:off x="0" y="725105"/>
          <a:ext cx="6923549" cy="252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16D1F5-1A7E-FD44-B7E4-B4271B479A02}">
      <dsp:nvSpPr>
        <dsp:cNvPr id="0" name=""/>
        <dsp:cNvSpPr/>
      </dsp:nvSpPr>
      <dsp:spPr>
        <a:xfrm>
          <a:off x="346177" y="577505"/>
          <a:ext cx="4846484" cy="29519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186" tIns="0" rIns="183186" bIns="0" numCol="1" spcCol="1270" anchor="ctr" anchorCtr="0">
          <a:noAutofit/>
        </a:bodyPr>
        <a:lstStyle/>
        <a:p>
          <a:pPr marL="0" lvl="0" indent="0" algn="l" defTabSz="444500">
            <a:lnSpc>
              <a:spcPct val="90000"/>
            </a:lnSpc>
            <a:spcBef>
              <a:spcPct val="0"/>
            </a:spcBef>
            <a:spcAft>
              <a:spcPct val="35000"/>
            </a:spcAft>
            <a:buNone/>
          </a:pPr>
          <a:r>
            <a:rPr lang="kk-KZ" sz="1000" kern="1200" dirty="0"/>
            <a:t>бухгалтерлік және салықтық есепте шаруашылық операцияларды тіркеу тәртібі туралы толық және сенімді ақпаратты қалыптастыру;</a:t>
          </a:r>
          <a:endParaRPr lang="ru-RU" sz="1000" kern="1200" dirty="0"/>
        </a:p>
      </dsp:txBody>
      <dsp:txXfrm>
        <a:off x="360587" y="591915"/>
        <a:ext cx="4817664" cy="266379"/>
      </dsp:txXfrm>
    </dsp:sp>
    <dsp:sp modelId="{24DFBF51-BF02-6546-A478-2BE0F104CEC6}">
      <dsp:nvSpPr>
        <dsp:cNvPr id="0" name=""/>
        <dsp:cNvSpPr/>
      </dsp:nvSpPr>
      <dsp:spPr>
        <a:xfrm>
          <a:off x="0" y="1178705"/>
          <a:ext cx="6923549" cy="252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02B7F1-0F35-F542-9D37-36625C83923C}">
      <dsp:nvSpPr>
        <dsp:cNvPr id="0" name=""/>
        <dsp:cNvSpPr/>
      </dsp:nvSpPr>
      <dsp:spPr>
        <a:xfrm>
          <a:off x="346177" y="1031105"/>
          <a:ext cx="4846484" cy="29519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186" tIns="0" rIns="183186" bIns="0" numCol="1" spcCol="1270" anchor="ctr" anchorCtr="0">
          <a:noAutofit/>
        </a:bodyPr>
        <a:lstStyle/>
        <a:p>
          <a:pPr marL="0" lvl="0" indent="0" algn="l" defTabSz="444500">
            <a:lnSpc>
              <a:spcPct val="90000"/>
            </a:lnSpc>
            <a:spcBef>
              <a:spcPct val="0"/>
            </a:spcBef>
            <a:spcAft>
              <a:spcPct val="35000"/>
            </a:spcAft>
            <a:buNone/>
          </a:pPr>
          <a:r>
            <a:rPr lang="kk-KZ" sz="1000" kern="1200">
              <a:sym typeface="Symbol"/>
            </a:rPr>
            <a:t></a:t>
          </a:r>
          <a:r>
            <a:rPr lang="kk-KZ" sz="1000" kern="1200"/>
            <a:t> ішкі және сыртқы пайдаланушыларды ақпаратпен қамтамасыз ету;</a:t>
          </a:r>
          <a:endParaRPr lang="kk-KZ" sz="1000" kern="1200" dirty="0"/>
        </a:p>
      </dsp:txBody>
      <dsp:txXfrm>
        <a:off x="360587" y="1045515"/>
        <a:ext cx="4817664" cy="266379"/>
      </dsp:txXfrm>
    </dsp:sp>
    <dsp:sp modelId="{444FE3B4-DBB4-6D48-A6D7-AB640467E264}">
      <dsp:nvSpPr>
        <dsp:cNvPr id="0" name=""/>
        <dsp:cNvSpPr/>
      </dsp:nvSpPr>
      <dsp:spPr>
        <a:xfrm>
          <a:off x="0" y="1632305"/>
          <a:ext cx="6923549" cy="252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0DC222-1C1A-3C41-9981-C4A37F7953DE}">
      <dsp:nvSpPr>
        <dsp:cNvPr id="0" name=""/>
        <dsp:cNvSpPr/>
      </dsp:nvSpPr>
      <dsp:spPr>
        <a:xfrm>
          <a:off x="346177" y="1484705"/>
          <a:ext cx="4846484" cy="29519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186" tIns="0" rIns="183186" bIns="0" numCol="1" spcCol="1270" anchor="ctr" anchorCtr="0">
          <a:noAutofit/>
        </a:bodyPr>
        <a:lstStyle/>
        <a:p>
          <a:pPr marL="0" lvl="0" indent="0" algn="l" defTabSz="444500">
            <a:lnSpc>
              <a:spcPct val="90000"/>
            </a:lnSpc>
            <a:spcBef>
              <a:spcPct val="0"/>
            </a:spcBef>
            <a:spcAft>
              <a:spcPct val="35000"/>
            </a:spcAft>
            <a:buNone/>
          </a:pPr>
          <a:r>
            <a:rPr lang="kk-KZ" sz="1000" kern="1200" dirty="0"/>
            <a:t>бюджетке салықтардың дұрыс есептелуін, толықтығын және уақтылы төленуін бақылау.</a:t>
          </a:r>
          <a:endParaRPr lang="ru-RU" sz="1000" kern="1200" dirty="0">
            <a:latin typeface="Times New Roman" pitchFamily="18" charset="0"/>
            <a:cs typeface="Times New Roman" pitchFamily="18" charset="0"/>
          </a:endParaRPr>
        </a:p>
      </dsp:txBody>
      <dsp:txXfrm>
        <a:off x="360587" y="1499115"/>
        <a:ext cx="4817664" cy="2663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276B36-9280-D84F-AA89-640CFA89F081}">
      <dsp:nvSpPr>
        <dsp:cNvPr id="0" name=""/>
        <dsp:cNvSpPr/>
      </dsp:nvSpPr>
      <dsp:spPr>
        <a:xfrm>
          <a:off x="899074" y="0"/>
          <a:ext cx="8592652" cy="5814647"/>
        </a:xfrm>
        <a:prstGeom prst="triangl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4000"/>
                <a:satMod val="130000"/>
                <a:lumMod val="92000"/>
              </a:schemeClr>
            </a:gs>
            <a:gs pos="100000">
              <a:schemeClr val="accent1">
                <a:hueOff val="0"/>
                <a:satOff val="0"/>
                <a:lumOff val="0"/>
                <a:alphaOff val="0"/>
                <a:shade val="76000"/>
                <a:satMod val="130000"/>
                <a:lumMod val="8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46BA994-B8F4-C941-980D-9A7F0FF4076F}">
      <dsp:nvSpPr>
        <dsp:cNvPr id="0" name=""/>
        <dsp:cNvSpPr/>
      </dsp:nvSpPr>
      <dsp:spPr>
        <a:xfrm>
          <a:off x="4771678" y="584587"/>
          <a:ext cx="4626964" cy="137643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kk-KZ" sz="1100" kern="1200"/>
            <a:t>Салықтық есепке алу саясаты әрбір салық төлеушіге қызметтің ерекшеліктерін ескере отырып, белгілі бір субъектінің қызметіне ғана тән салықтық есепке алу әдістерін көрсету үшін қажет. </a:t>
          </a:r>
          <a:endParaRPr lang="ru-KZ" sz="1100" kern="1200"/>
        </a:p>
      </dsp:txBody>
      <dsp:txXfrm>
        <a:off x="4838870" y="651779"/>
        <a:ext cx="4492580" cy="1242051"/>
      </dsp:txXfrm>
    </dsp:sp>
    <dsp:sp modelId="{4167D936-619C-3443-ADAB-13CA15721A99}">
      <dsp:nvSpPr>
        <dsp:cNvPr id="0" name=""/>
        <dsp:cNvSpPr/>
      </dsp:nvSpPr>
      <dsp:spPr>
        <a:xfrm>
          <a:off x="4783243" y="2133078"/>
          <a:ext cx="4603833" cy="137643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kk-KZ" sz="1100" kern="1200"/>
            <a:t>Салық есеп саясаты ұйымның ішкі құжаты ретінде түсініледі, онда жүзеге асырылатын іс-шаралар тізбесі, салық есебін жүргізу әдістерінің жиынтығы көрсетіледі: салық есебін ұйымдастырудың жалпы принциптері, салық салу мақсатында бухгалтерлік есеп деректерін түзету және салық салу базасын есептеу тәртібі, салықтар мен бюджетке және бюджеттен тыс қорларға төлемдерді есептеу және төлеу әдістері.</a:t>
          </a:r>
          <a:endParaRPr lang="ru-KZ" sz="1100" kern="1200"/>
        </a:p>
      </dsp:txBody>
      <dsp:txXfrm>
        <a:off x="4850435" y="2200270"/>
        <a:ext cx="4469449" cy="1242051"/>
      </dsp:txXfrm>
    </dsp:sp>
    <dsp:sp modelId="{4360EFED-4343-4C48-9643-2EB1D73C3DE6}">
      <dsp:nvSpPr>
        <dsp:cNvPr id="0" name=""/>
        <dsp:cNvSpPr/>
      </dsp:nvSpPr>
      <dsp:spPr>
        <a:xfrm>
          <a:off x="4783243" y="3681568"/>
          <a:ext cx="4603833" cy="137643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kk-KZ" sz="1100" b="1" kern="1200"/>
            <a:t>Есеп саясатын таңдауға әсер ететін негізгі факторлар:</a:t>
          </a:r>
          <a:r>
            <a:rPr lang="kk-KZ" sz="1100" kern="1200"/>
            <a:t>ұйымдық-құқықтық нысаны, меншік нысаны;• салаға қатыстылығы немесе қызмет түрі;• қызмет ауқымы;• салық жүйесімен байланысы;• кәсіпорын қызметін ақпараттық қамтамасыз ету жүйесі;• қажетті деректер қорының болуы;• персоналдың белгілі бір біліктілік деңгейінің болуы.      </a:t>
          </a:r>
          <a:endParaRPr lang="ru-KZ" sz="1100" kern="1200"/>
        </a:p>
      </dsp:txBody>
      <dsp:txXfrm>
        <a:off x="4850435" y="3748760"/>
        <a:ext cx="4469449" cy="12420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34596F-B8A1-E54E-87E2-C80548BB1284}">
      <dsp:nvSpPr>
        <dsp:cNvPr id="0" name=""/>
        <dsp:cNvSpPr/>
      </dsp:nvSpPr>
      <dsp:spPr>
        <a:xfrm>
          <a:off x="0" y="588681"/>
          <a:ext cx="2824945" cy="169496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kk-KZ" sz="1400" kern="1200" dirty="0"/>
            <a:t>1) ұйымның басшысы – оның құрылуына жауапты болғандықтан;</a:t>
          </a:r>
          <a:endParaRPr lang="ru-RU" sz="1400" kern="1200" dirty="0"/>
        </a:p>
      </dsp:txBody>
      <dsp:txXfrm>
        <a:off x="0" y="588681"/>
        <a:ext cx="2824945" cy="1694967"/>
      </dsp:txXfrm>
    </dsp:sp>
    <dsp:sp modelId="{1F61544E-B8DF-0244-BCEF-8C966C993CE0}">
      <dsp:nvSpPr>
        <dsp:cNvPr id="0" name=""/>
        <dsp:cNvSpPr/>
      </dsp:nvSpPr>
      <dsp:spPr>
        <a:xfrm>
          <a:off x="3107440" y="588681"/>
          <a:ext cx="2824945" cy="169496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kk-KZ" sz="1400" kern="1200"/>
            <a:t>2) ұйымның қаржылық есептілігін жасауына байланысты бас бухгалтер;</a:t>
          </a:r>
          <a:endParaRPr lang="kk-KZ" sz="1400" kern="1200" dirty="0"/>
        </a:p>
      </dsp:txBody>
      <dsp:txXfrm>
        <a:off x="3107440" y="588681"/>
        <a:ext cx="2824945" cy="1694967"/>
      </dsp:txXfrm>
    </dsp:sp>
    <dsp:sp modelId="{716CDF40-8171-8649-8F26-F17045DD4E80}">
      <dsp:nvSpPr>
        <dsp:cNvPr id="0" name=""/>
        <dsp:cNvSpPr/>
      </dsp:nvSpPr>
      <dsp:spPr>
        <a:xfrm>
          <a:off x="6214881" y="588681"/>
          <a:ext cx="2824945" cy="169496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kk-KZ" sz="1400" kern="1200"/>
            <a:t>3) салық маманы – өйткені оның кәсіби қатысуымен ғана салық есебін жүргізу әдістерінің жиынтығы ретінде Ереженің мазмұнын сауатты және жан-жақты негіздеуге болады;</a:t>
          </a:r>
          <a:endParaRPr lang="kk-KZ" sz="1400" kern="1200" dirty="0"/>
        </a:p>
      </dsp:txBody>
      <dsp:txXfrm>
        <a:off x="6214881" y="588681"/>
        <a:ext cx="2824945" cy="1694967"/>
      </dsp:txXfrm>
    </dsp:sp>
    <dsp:sp modelId="{6336E2F8-C904-DA46-82F9-9FE36C67C59A}">
      <dsp:nvSpPr>
        <dsp:cNvPr id="0" name=""/>
        <dsp:cNvSpPr/>
      </dsp:nvSpPr>
      <dsp:spPr>
        <a:xfrm>
          <a:off x="1553720" y="2566143"/>
          <a:ext cx="2824945" cy="169496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kk-KZ" sz="1400" kern="1200"/>
            <a:t>4) аудитор, өйткені салықтық есеп тексерудің негізгі объектілерінің бірі болады;</a:t>
          </a:r>
          <a:endParaRPr lang="kk-KZ" sz="1400" kern="1200" dirty="0"/>
        </a:p>
      </dsp:txBody>
      <dsp:txXfrm>
        <a:off x="1553720" y="2566143"/>
        <a:ext cx="2824945" cy="1694967"/>
      </dsp:txXfrm>
    </dsp:sp>
    <dsp:sp modelId="{189427FC-6C41-E74F-9B61-8727B61FCF84}">
      <dsp:nvSpPr>
        <dsp:cNvPr id="0" name=""/>
        <dsp:cNvSpPr/>
      </dsp:nvSpPr>
      <dsp:spPr>
        <a:xfrm>
          <a:off x="4661160" y="2566143"/>
          <a:ext cx="2824945" cy="169496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kk-KZ" sz="1400" kern="1200" dirty="0"/>
            <a:t>5) </a:t>
          </a:r>
          <a:r>
            <a:rPr lang="kk-KZ" sz="1400" kern="1200" noProof="1"/>
            <a:t>салық инспекторы, өйткені салық салудың нақты объектісін қалыптастыру тәртібі түптеп келгенде салықтық есепке алу саясатының элементтеріне байланысты. Ұйым басшысы салық есебін ұйымдастыруға жауапты болуы керек.</a:t>
          </a:r>
          <a:endParaRPr lang="kk-KZ" sz="1400" kern="1200" noProof="1">
            <a:latin typeface="Times New Roman" panose="02020603050405020304" pitchFamily="18" charset="0"/>
            <a:cs typeface="Times New Roman" panose="02020603050405020304" pitchFamily="18" charset="0"/>
          </a:endParaRPr>
        </a:p>
      </dsp:txBody>
      <dsp:txXfrm>
        <a:off x="4661160" y="2566143"/>
        <a:ext cx="2824945" cy="16949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0AB19-A6B6-2044-87CB-F766F4D83090}">
      <dsp:nvSpPr>
        <dsp:cNvPr id="0" name=""/>
        <dsp:cNvSpPr/>
      </dsp:nvSpPr>
      <dsp:spPr>
        <a:xfrm>
          <a:off x="1808321" y="0"/>
          <a:ext cx="5814647" cy="5814647"/>
        </a:xfrm>
        <a:prstGeom prst="diamond">
          <a:avLst/>
        </a:prstGeom>
        <a:gradFill rotWithShape="0">
          <a:gsLst>
            <a:gs pos="0">
              <a:schemeClr val="accent1">
                <a:tint val="40000"/>
                <a:hueOff val="0"/>
                <a:satOff val="0"/>
                <a:lumOff val="0"/>
                <a:alphaOff val="0"/>
                <a:tint val="98000"/>
                <a:satMod val="110000"/>
                <a:lumMod val="104000"/>
              </a:schemeClr>
            </a:gs>
            <a:gs pos="69000">
              <a:schemeClr val="accent1">
                <a:tint val="40000"/>
                <a:hueOff val="0"/>
                <a:satOff val="0"/>
                <a:lumOff val="0"/>
                <a:alphaOff val="0"/>
                <a:shade val="84000"/>
                <a:satMod val="130000"/>
                <a:lumMod val="92000"/>
              </a:schemeClr>
            </a:gs>
            <a:gs pos="100000">
              <a:schemeClr val="accent1">
                <a:tint val="40000"/>
                <a:hueOff val="0"/>
                <a:satOff val="0"/>
                <a:lumOff val="0"/>
                <a:alphaOff val="0"/>
                <a:shade val="76000"/>
                <a:satMod val="130000"/>
                <a:lumMod val="8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BD2B2CC1-061E-8749-8855-743B0AFF8A1A}">
      <dsp:nvSpPr>
        <dsp:cNvPr id="0" name=""/>
        <dsp:cNvSpPr/>
      </dsp:nvSpPr>
      <dsp:spPr>
        <a:xfrm>
          <a:off x="2360712" y="552391"/>
          <a:ext cx="2267712" cy="2267712"/>
        </a:xfrm>
        <a:prstGeom prst="roundRect">
          <a:avLst/>
        </a:prstGeom>
        <a:gradFill rotWithShape="0">
          <a:gsLst>
            <a:gs pos="0">
              <a:schemeClr val="lt1">
                <a:hueOff val="0"/>
                <a:satOff val="0"/>
                <a:lumOff val="0"/>
                <a:alphaOff val="0"/>
                <a:tint val="98000"/>
                <a:satMod val="110000"/>
                <a:lumMod val="104000"/>
              </a:schemeClr>
            </a:gs>
            <a:gs pos="69000">
              <a:schemeClr val="lt1">
                <a:hueOff val="0"/>
                <a:satOff val="0"/>
                <a:lumOff val="0"/>
                <a:alphaOff val="0"/>
                <a:shade val="84000"/>
                <a:satMod val="130000"/>
                <a:lumMod val="92000"/>
              </a:schemeClr>
            </a:gs>
            <a:gs pos="100000">
              <a:schemeClr val="lt1">
                <a:hueOff val="0"/>
                <a:satOff val="0"/>
                <a:lumOff val="0"/>
                <a:alphaOff val="0"/>
                <a:shade val="76000"/>
                <a:satMod val="130000"/>
                <a:lumMod val="8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kk-KZ" sz="1200" kern="1200"/>
            <a:t>Салықтық есепке алу саясаты туралы ереженің үшінші бөлімінде – салықтық есепке алуды ұйымдастыру – салықтық есепке алуды жүзеге асыратын тұлғалар шеңбері, олардың лауазымдық нұсқаулықтары (құқықтар, міндеттер); </a:t>
          </a:r>
          <a:endParaRPr lang="ru-KZ" sz="1200" kern="1200"/>
        </a:p>
      </dsp:txBody>
      <dsp:txXfrm>
        <a:off x="2471413" y="663092"/>
        <a:ext cx="2046310" cy="2046310"/>
      </dsp:txXfrm>
    </dsp:sp>
    <dsp:sp modelId="{BC677B83-9468-6248-AFE1-88305B7A3070}">
      <dsp:nvSpPr>
        <dsp:cNvPr id="0" name=""/>
        <dsp:cNvSpPr/>
      </dsp:nvSpPr>
      <dsp:spPr>
        <a:xfrm>
          <a:off x="4802864" y="552391"/>
          <a:ext cx="2267712" cy="2267712"/>
        </a:xfrm>
        <a:prstGeom prst="roundRect">
          <a:avLst/>
        </a:prstGeom>
        <a:gradFill rotWithShape="0">
          <a:gsLst>
            <a:gs pos="0">
              <a:schemeClr val="lt1">
                <a:hueOff val="0"/>
                <a:satOff val="0"/>
                <a:lumOff val="0"/>
                <a:alphaOff val="0"/>
                <a:tint val="98000"/>
                <a:satMod val="110000"/>
                <a:lumMod val="104000"/>
              </a:schemeClr>
            </a:gs>
            <a:gs pos="69000">
              <a:schemeClr val="lt1">
                <a:hueOff val="0"/>
                <a:satOff val="0"/>
                <a:lumOff val="0"/>
                <a:alphaOff val="0"/>
                <a:shade val="84000"/>
                <a:satMod val="130000"/>
                <a:lumMod val="92000"/>
              </a:schemeClr>
            </a:gs>
            <a:gs pos="100000">
              <a:schemeClr val="lt1">
                <a:hueOff val="0"/>
                <a:satOff val="0"/>
                <a:lumOff val="0"/>
                <a:alphaOff val="0"/>
                <a:shade val="76000"/>
                <a:satMod val="130000"/>
                <a:lumMod val="8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kk-KZ" sz="1200" kern="1200"/>
            <a:t>салық есептерін өңдеу үшін қолданылатын есеп құжаттарының нысандары; бухгалтерлік ақпаратты өңдеу тәртібі мен технологиясы; салық есебінің дұрыс жүргізілуіне ішкі бақылауды жүргізу, салық есеп саясаты туралы ережеде салық тіркелімдерінің нысандары көзделіп, бекітілуге ​​тиіс. </a:t>
          </a:r>
          <a:endParaRPr lang="ru-KZ" sz="1200" kern="1200"/>
        </a:p>
      </dsp:txBody>
      <dsp:txXfrm>
        <a:off x="4913565" y="663092"/>
        <a:ext cx="2046310" cy="2046310"/>
      </dsp:txXfrm>
    </dsp:sp>
    <dsp:sp modelId="{FE9C9863-A10E-3F4E-936C-4CD98B2A3A90}">
      <dsp:nvSpPr>
        <dsp:cNvPr id="0" name=""/>
        <dsp:cNvSpPr/>
      </dsp:nvSpPr>
      <dsp:spPr>
        <a:xfrm>
          <a:off x="2360712" y="2994543"/>
          <a:ext cx="2267712" cy="2267712"/>
        </a:xfrm>
        <a:prstGeom prst="roundRect">
          <a:avLst/>
        </a:prstGeom>
        <a:gradFill rotWithShape="0">
          <a:gsLst>
            <a:gs pos="0">
              <a:schemeClr val="lt1">
                <a:hueOff val="0"/>
                <a:satOff val="0"/>
                <a:lumOff val="0"/>
                <a:alphaOff val="0"/>
                <a:tint val="98000"/>
                <a:satMod val="110000"/>
                <a:lumMod val="104000"/>
              </a:schemeClr>
            </a:gs>
            <a:gs pos="69000">
              <a:schemeClr val="lt1">
                <a:hueOff val="0"/>
                <a:satOff val="0"/>
                <a:lumOff val="0"/>
                <a:alphaOff val="0"/>
                <a:shade val="84000"/>
                <a:satMod val="130000"/>
                <a:lumMod val="92000"/>
              </a:schemeClr>
            </a:gs>
            <a:gs pos="100000">
              <a:schemeClr val="lt1">
                <a:hueOff val="0"/>
                <a:satOff val="0"/>
                <a:lumOff val="0"/>
                <a:alphaOff val="0"/>
                <a:shade val="76000"/>
                <a:satMod val="130000"/>
                <a:lumMod val="8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kk-KZ" sz="1200" kern="1200"/>
            <a:t>Салық есептеулері – бұл салық төлеуші ​​негізгі салықтық есептеу көрсеткіштерін көрсететін және салық міндеттемесінің сомасын есептейтін нысандар.</a:t>
          </a:r>
          <a:endParaRPr lang="ru-KZ" sz="1200" kern="1200"/>
        </a:p>
      </dsp:txBody>
      <dsp:txXfrm>
        <a:off x="2471413" y="3105244"/>
        <a:ext cx="2046310" cy="2046310"/>
      </dsp:txXfrm>
    </dsp:sp>
    <dsp:sp modelId="{3B11557D-9906-AC4C-AB77-D83871429184}">
      <dsp:nvSpPr>
        <dsp:cNvPr id="0" name=""/>
        <dsp:cNvSpPr/>
      </dsp:nvSpPr>
      <dsp:spPr>
        <a:xfrm>
          <a:off x="4802864" y="2994543"/>
          <a:ext cx="2267712" cy="2267712"/>
        </a:xfrm>
        <a:prstGeom prst="roundRect">
          <a:avLst/>
        </a:prstGeom>
        <a:gradFill rotWithShape="0">
          <a:gsLst>
            <a:gs pos="0">
              <a:schemeClr val="lt1">
                <a:hueOff val="0"/>
                <a:satOff val="0"/>
                <a:lumOff val="0"/>
                <a:alphaOff val="0"/>
                <a:tint val="98000"/>
                <a:satMod val="110000"/>
                <a:lumMod val="104000"/>
              </a:schemeClr>
            </a:gs>
            <a:gs pos="69000">
              <a:schemeClr val="lt1">
                <a:hueOff val="0"/>
                <a:satOff val="0"/>
                <a:lumOff val="0"/>
                <a:alphaOff val="0"/>
                <a:shade val="84000"/>
                <a:satMod val="130000"/>
                <a:lumMod val="92000"/>
              </a:schemeClr>
            </a:gs>
            <a:gs pos="100000">
              <a:schemeClr val="lt1">
                <a:hueOff val="0"/>
                <a:satOff val="0"/>
                <a:lumOff val="0"/>
                <a:alphaOff val="0"/>
                <a:shade val="76000"/>
                <a:satMod val="130000"/>
                <a:lumMod val="8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kk-KZ" sz="1200" kern="1200"/>
            <a:t>Кәсіпорында қолданылатын салық есептерінің типтік нысандарының тізімі болуы керек.</a:t>
          </a:r>
          <a:endParaRPr lang="ru-KZ" sz="1200" kern="1200"/>
        </a:p>
      </dsp:txBody>
      <dsp:txXfrm>
        <a:off x="4913565" y="3105244"/>
        <a:ext cx="2046310" cy="20463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212D6-76C6-C44C-9624-CED19FC4FED5}">
      <dsp:nvSpPr>
        <dsp:cNvPr id="0" name=""/>
        <dsp:cNvSpPr/>
      </dsp:nvSpPr>
      <dsp:spPr>
        <a:xfrm>
          <a:off x="0" y="214169"/>
          <a:ext cx="9859509" cy="302399"/>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AA6CD2-33F0-F646-BFF3-145FE57654B4}">
      <dsp:nvSpPr>
        <dsp:cNvPr id="0" name=""/>
        <dsp:cNvSpPr/>
      </dsp:nvSpPr>
      <dsp:spPr>
        <a:xfrm>
          <a:off x="492975" y="37049"/>
          <a:ext cx="6901656" cy="3542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866" tIns="0" rIns="260866" bIns="0" numCol="1" spcCol="1270" anchor="ctr" anchorCtr="0">
          <a:noAutofit/>
        </a:bodyPr>
        <a:lstStyle/>
        <a:p>
          <a:pPr marL="0" lvl="0" indent="0" algn="l" defTabSz="533400">
            <a:lnSpc>
              <a:spcPct val="90000"/>
            </a:lnSpc>
            <a:spcBef>
              <a:spcPct val="0"/>
            </a:spcBef>
            <a:spcAft>
              <a:spcPct val="35000"/>
            </a:spcAft>
            <a:buNone/>
          </a:pPr>
          <a:r>
            <a:rPr lang="ru-RU" sz="1200" kern="1200" noProof="1">
              <a:latin typeface="Times New Roman" panose="02020603050405020304" pitchFamily="18" charset="0"/>
              <a:cs typeface="Times New Roman" panose="02020603050405020304" pitchFamily="18" charset="0"/>
            </a:rPr>
            <a:t>Бухгалтерлік есептің уақытылы және есеп берудің толық тиісті талаптарына сәйкес жүргізілуі;</a:t>
          </a:r>
          <a:endParaRPr lang="ru-RU" sz="1200" kern="1200" dirty="0"/>
        </a:p>
      </dsp:txBody>
      <dsp:txXfrm>
        <a:off x="510268" y="54342"/>
        <a:ext cx="6867070" cy="319654"/>
      </dsp:txXfrm>
    </dsp:sp>
    <dsp:sp modelId="{6DF199EC-8323-EB4D-ACE6-4DBC5663C315}">
      <dsp:nvSpPr>
        <dsp:cNvPr id="0" name=""/>
        <dsp:cNvSpPr/>
      </dsp:nvSpPr>
      <dsp:spPr>
        <a:xfrm>
          <a:off x="0" y="758489"/>
          <a:ext cx="9859509" cy="302399"/>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5C59DD-61E5-BB4F-9588-580374A7B106}">
      <dsp:nvSpPr>
        <dsp:cNvPr id="0" name=""/>
        <dsp:cNvSpPr/>
      </dsp:nvSpPr>
      <dsp:spPr>
        <a:xfrm>
          <a:off x="492975" y="581369"/>
          <a:ext cx="6901656" cy="3542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866" tIns="0" rIns="260866" bIns="0" numCol="1" spcCol="1270" anchor="ctr" anchorCtr="0">
          <a:noAutofit/>
        </a:bodyPr>
        <a:lstStyle/>
        <a:p>
          <a:pPr marL="0" lvl="0" indent="0" algn="l" defTabSz="533400">
            <a:lnSpc>
              <a:spcPct val="90000"/>
            </a:lnSpc>
            <a:spcBef>
              <a:spcPct val="0"/>
            </a:spcBef>
            <a:spcAft>
              <a:spcPct val="35000"/>
            </a:spcAft>
            <a:buNone/>
          </a:pPr>
          <a:r>
            <a:rPr lang="ru-RU" sz="1200" kern="1200" noProof="1">
              <a:latin typeface="Times New Roman" panose="02020603050405020304" pitchFamily="18" charset="0"/>
              <a:cs typeface="Times New Roman" panose="02020603050405020304" pitchFamily="18" charset="0"/>
            </a:rPr>
            <a:t>Бухгалтерлік есеп жұмысын жүргізуде қолданылатын синтетикалық және аналитикалық шоттарының жұмысын жоспары;</a:t>
          </a:r>
        </a:p>
      </dsp:txBody>
      <dsp:txXfrm>
        <a:off x="510268" y="598662"/>
        <a:ext cx="6867070" cy="319654"/>
      </dsp:txXfrm>
    </dsp:sp>
    <dsp:sp modelId="{EE2B311A-CAEC-BF45-87A3-811109A0519F}">
      <dsp:nvSpPr>
        <dsp:cNvPr id="0" name=""/>
        <dsp:cNvSpPr/>
      </dsp:nvSpPr>
      <dsp:spPr>
        <a:xfrm>
          <a:off x="0" y="1302809"/>
          <a:ext cx="9859509" cy="302399"/>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5809A1-F447-3342-93D1-783A1B5E9495}">
      <dsp:nvSpPr>
        <dsp:cNvPr id="0" name=""/>
        <dsp:cNvSpPr/>
      </dsp:nvSpPr>
      <dsp:spPr>
        <a:xfrm>
          <a:off x="492975" y="1125689"/>
          <a:ext cx="6901656" cy="3542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866" tIns="0" rIns="260866" bIns="0" numCol="1" spcCol="1270" anchor="ctr" anchorCtr="0">
          <a:noAutofit/>
        </a:bodyPr>
        <a:lstStyle/>
        <a:p>
          <a:pPr marL="0" lvl="0" indent="0" algn="l" defTabSz="533400">
            <a:lnSpc>
              <a:spcPct val="90000"/>
            </a:lnSpc>
            <a:spcBef>
              <a:spcPct val="0"/>
            </a:spcBef>
            <a:spcAft>
              <a:spcPct val="35000"/>
            </a:spcAft>
            <a:buNone/>
          </a:pPr>
          <a:r>
            <a:rPr lang="ru-RU" sz="1200" kern="1200" noProof="1">
              <a:latin typeface="Times New Roman" panose="02020603050405020304" pitchFamily="18" charset="0"/>
              <a:cs typeface="Times New Roman" panose="02020603050405020304" pitchFamily="18" charset="0"/>
            </a:rPr>
            <a:t>Алғашқы есеп құжаттарының типтік нысандары;</a:t>
          </a:r>
        </a:p>
      </dsp:txBody>
      <dsp:txXfrm>
        <a:off x="510268" y="1142982"/>
        <a:ext cx="6867070" cy="319654"/>
      </dsp:txXfrm>
    </dsp:sp>
    <dsp:sp modelId="{8D1ED359-0D1B-EB41-89DC-205DAE312363}">
      <dsp:nvSpPr>
        <dsp:cNvPr id="0" name=""/>
        <dsp:cNvSpPr/>
      </dsp:nvSpPr>
      <dsp:spPr>
        <a:xfrm>
          <a:off x="0" y="1847129"/>
          <a:ext cx="9859509" cy="302399"/>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49F160-AEA4-1A45-B894-9E23D2A49FF7}">
      <dsp:nvSpPr>
        <dsp:cNvPr id="0" name=""/>
        <dsp:cNvSpPr/>
      </dsp:nvSpPr>
      <dsp:spPr>
        <a:xfrm>
          <a:off x="492975" y="1670009"/>
          <a:ext cx="6901656" cy="3542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866" tIns="0" rIns="260866" bIns="0" numCol="1" spcCol="1270" anchor="ctr" anchorCtr="0">
          <a:noAutofit/>
        </a:bodyPr>
        <a:lstStyle/>
        <a:p>
          <a:pPr marL="0" lvl="0" indent="0" algn="l" defTabSz="533400">
            <a:lnSpc>
              <a:spcPct val="90000"/>
            </a:lnSpc>
            <a:spcBef>
              <a:spcPct val="0"/>
            </a:spcBef>
            <a:spcAft>
              <a:spcPct val="35000"/>
            </a:spcAft>
            <a:buNone/>
          </a:pPr>
          <a:r>
            <a:rPr lang="ru-RU" sz="1200" kern="1200" noProof="1">
              <a:latin typeface="Times New Roman" panose="02020603050405020304" pitchFamily="18" charset="0"/>
              <a:cs typeface="Times New Roman" panose="02020603050405020304" pitchFamily="18" charset="0"/>
            </a:rPr>
            <a:t>Ұйымның ішкі бухгалтерлік қорытынды есеп құрудағы құжат нысандары;</a:t>
          </a:r>
        </a:p>
      </dsp:txBody>
      <dsp:txXfrm>
        <a:off x="510268" y="1687302"/>
        <a:ext cx="6867070" cy="319654"/>
      </dsp:txXfrm>
    </dsp:sp>
    <dsp:sp modelId="{6BF28CD4-5099-B641-B051-AF16F3970A2C}">
      <dsp:nvSpPr>
        <dsp:cNvPr id="0" name=""/>
        <dsp:cNvSpPr/>
      </dsp:nvSpPr>
      <dsp:spPr>
        <a:xfrm>
          <a:off x="0" y="2391449"/>
          <a:ext cx="9859509" cy="302399"/>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B00D36-5D41-0A43-8829-B0D7B87BA30A}">
      <dsp:nvSpPr>
        <dsp:cNvPr id="0" name=""/>
        <dsp:cNvSpPr/>
      </dsp:nvSpPr>
      <dsp:spPr>
        <a:xfrm>
          <a:off x="492975" y="2214329"/>
          <a:ext cx="6901656" cy="3542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866" tIns="0" rIns="260866" bIns="0" numCol="1" spcCol="1270" anchor="ctr" anchorCtr="0">
          <a:noAutofit/>
        </a:bodyPr>
        <a:lstStyle/>
        <a:p>
          <a:pPr marL="0" lvl="0" indent="0" algn="l" defTabSz="533400">
            <a:lnSpc>
              <a:spcPct val="90000"/>
            </a:lnSpc>
            <a:spcBef>
              <a:spcPct val="0"/>
            </a:spcBef>
            <a:spcAft>
              <a:spcPct val="35000"/>
            </a:spcAft>
            <a:buNone/>
          </a:pPr>
          <a:r>
            <a:rPr lang="ru-RU" sz="1200" kern="1200" noProof="1">
              <a:latin typeface="Times New Roman" panose="02020603050405020304" pitchFamily="18" charset="0"/>
              <a:cs typeface="Times New Roman" panose="02020603050405020304" pitchFamily="18" charset="0"/>
            </a:rPr>
            <a:t>Актив пен міндеттемелерді бағалау әдістері;</a:t>
          </a:r>
        </a:p>
      </dsp:txBody>
      <dsp:txXfrm>
        <a:off x="510268" y="2231622"/>
        <a:ext cx="6867070" cy="319654"/>
      </dsp:txXfrm>
    </dsp:sp>
    <dsp:sp modelId="{D7EE1599-68B0-A542-9011-98FB010D0314}">
      <dsp:nvSpPr>
        <dsp:cNvPr id="0" name=""/>
        <dsp:cNvSpPr/>
      </dsp:nvSpPr>
      <dsp:spPr>
        <a:xfrm>
          <a:off x="0" y="2935769"/>
          <a:ext cx="9859509" cy="302399"/>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F1F90C-32BC-1B4B-8B74-F57C7E0FC0E6}">
      <dsp:nvSpPr>
        <dsp:cNvPr id="0" name=""/>
        <dsp:cNvSpPr/>
      </dsp:nvSpPr>
      <dsp:spPr>
        <a:xfrm>
          <a:off x="492975" y="2758649"/>
          <a:ext cx="6901656" cy="3542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866" tIns="0" rIns="260866" bIns="0" numCol="1" spcCol="1270" anchor="ctr" anchorCtr="0">
          <a:noAutofit/>
        </a:bodyPr>
        <a:lstStyle/>
        <a:p>
          <a:pPr marL="0" lvl="0" indent="0" algn="l" defTabSz="533400">
            <a:lnSpc>
              <a:spcPct val="90000"/>
            </a:lnSpc>
            <a:spcBef>
              <a:spcPct val="0"/>
            </a:spcBef>
            <a:spcAft>
              <a:spcPct val="35000"/>
            </a:spcAft>
            <a:buNone/>
          </a:pPr>
          <a:r>
            <a:rPr lang="ru-RU" sz="1200" kern="1200" noProof="1">
              <a:latin typeface="Times New Roman" panose="02020603050405020304" pitchFamily="18" charset="0"/>
              <a:cs typeface="Times New Roman" panose="02020603050405020304" pitchFamily="18" charset="0"/>
            </a:rPr>
            <a:t>Актив пен міндеттемелер түгендеуін (инвентарзациясын) өткізу тәртібі (реті)</a:t>
          </a:r>
        </a:p>
      </dsp:txBody>
      <dsp:txXfrm>
        <a:off x="510268" y="2775942"/>
        <a:ext cx="6867070" cy="319654"/>
      </dsp:txXfrm>
    </dsp:sp>
    <dsp:sp modelId="{3BF37469-C704-F04D-BA89-F8DF8A014112}">
      <dsp:nvSpPr>
        <dsp:cNvPr id="0" name=""/>
        <dsp:cNvSpPr/>
      </dsp:nvSpPr>
      <dsp:spPr>
        <a:xfrm>
          <a:off x="0" y="3480089"/>
          <a:ext cx="9859509" cy="302399"/>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2B4635-C4E4-2E45-847F-4A2919E2E995}">
      <dsp:nvSpPr>
        <dsp:cNvPr id="0" name=""/>
        <dsp:cNvSpPr/>
      </dsp:nvSpPr>
      <dsp:spPr>
        <a:xfrm>
          <a:off x="492975" y="3302969"/>
          <a:ext cx="6901656" cy="3542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866" tIns="0" rIns="260866" bIns="0" numCol="1" spcCol="1270" anchor="ctr" anchorCtr="0">
          <a:noAutofit/>
        </a:bodyPr>
        <a:lstStyle/>
        <a:p>
          <a:pPr marL="0" lvl="0" indent="0" algn="l" defTabSz="533400">
            <a:lnSpc>
              <a:spcPct val="90000"/>
            </a:lnSpc>
            <a:spcBef>
              <a:spcPct val="0"/>
            </a:spcBef>
            <a:spcAft>
              <a:spcPct val="35000"/>
            </a:spcAft>
            <a:buNone/>
          </a:pPr>
          <a:r>
            <a:rPr lang="ru-RU" sz="1200" kern="1200" noProof="1">
              <a:latin typeface="Times New Roman" panose="02020603050405020304" pitchFamily="18" charset="0"/>
              <a:cs typeface="Times New Roman" panose="02020603050405020304" pitchFamily="18" charset="0"/>
            </a:rPr>
            <a:t>Құжат айналымы ережелері мен есеп ақпараттарын өндеу технологиясы;</a:t>
          </a:r>
        </a:p>
      </dsp:txBody>
      <dsp:txXfrm>
        <a:off x="510268" y="3320262"/>
        <a:ext cx="6867070" cy="319654"/>
      </dsp:txXfrm>
    </dsp:sp>
    <dsp:sp modelId="{22954833-1FB8-5646-A083-2CDD56961443}">
      <dsp:nvSpPr>
        <dsp:cNvPr id="0" name=""/>
        <dsp:cNvSpPr/>
      </dsp:nvSpPr>
      <dsp:spPr>
        <a:xfrm>
          <a:off x="0" y="4024409"/>
          <a:ext cx="9859509" cy="302399"/>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E041C6-E88B-D34F-A720-F7BCDB4CCD6E}">
      <dsp:nvSpPr>
        <dsp:cNvPr id="0" name=""/>
        <dsp:cNvSpPr/>
      </dsp:nvSpPr>
      <dsp:spPr>
        <a:xfrm>
          <a:off x="492975" y="3847289"/>
          <a:ext cx="6901656" cy="3542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866" tIns="0" rIns="260866" bIns="0" numCol="1" spcCol="1270" anchor="ctr" anchorCtr="0">
          <a:noAutofit/>
        </a:bodyPr>
        <a:lstStyle/>
        <a:p>
          <a:pPr marL="0" lvl="0" indent="0" algn="l" defTabSz="533400">
            <a:lnSpc>
              <a:spcPct val="90000"/>
            </a:lnSpc>
            <a:spcBef>
              <a:spcPct val="0"/>
            </a:spcBef>
            <a:spcAft>
              <a:spcPct val="35000"/>
            </a:spcAft>
            <a:buNone/>
          </a:pPr>
          <a:r>
            <a:rPr lang="ru-RU" sz="1200" kern="1200" noProof="1">
              <a:latin typeface="Times New Roman" panose="02020603050405020304" pitchFamily="18" charset="0"/>
              <a:cs typeface="Times New Roman" panose="02020603050405020304" pitchFamily="18" charset="0"/>
            </a:rPr>
            <a:t>Шаруашылық операциялары бақылау тәртібі;</a:t>
          </a:r>
        </a:p>
      </dsp:txBody>
      <dsp:txXfrm>
        <a:off x="510268" y="3864582"/>
        <a:ext cx="6867070" cy="319654"/>
      </dsp:txXfrm>
    </dsp:sp>
    <dsp:sp modelId="{F5415E56-1B72-B041-80A9-25137FF5E478}">
      <dsp:nvSpPr>
        <dsp:cNvPr id="0" name=""/>
        <dsp:cNvSpPr/>
      </dsp:nvSpPr>
      <dsp:spPr>
        <a:xfrm>
          <a:off x="0" y="4568729"/>
          <a:ext cx="9859509" cy="302399"/>
        </a:xfrm>
        <a:prstGeom prst="rect">
          <a:avLst/>
        </a:prstGeom>
        <a:solidFill>
          <a:schemeClr val="accent1">
            <a:alpha val="90000"/>
            <a:tint val="4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91C507-19F2-9848-855A-F3EF440E2519}">
      <dsp:nvSpPr>
        <dsp:cNvPr id="0" name=""/>
        <dsp:cNvSpPr/>
      </dsp:nvSpPr>
      <dsp:spPr>
        <a:xfrm>
          <a:off x="492975" y="4391609"/>
          <a:ext cx="6901656" cy="354240"/>
        </a:xfrm>
        <a:prstGeom prst="roundRect">
          <a:avLst/>
        </a:prstGeom>
        <a:solidFill>
          <a:schemeClr val="lt1">
            <a:hueOff val="0"/>
            <a:satOff val="0"/>
            <a:lumOff val="0"/>
            <a:alphaOff val="0"/>
          </a:schemeClr>
        </a:solidFill>
        <a:ln w="158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866" tIns="0" rIns="260866" bIns="0" numCol="1" spcCol="1270" anchor="ctr" anchorCtr="0">
          <a:noAutofit/>
        </a:bodyPr>
        <a:lstStyle/>
        <a:p>
          <a:pPr marL="0" lvl="0" indent="0" algn="l" defTabSz="533400">
            <a:lnSpc>
              <a:spcPct val="90000"/>
            </a:lnSpc>
            <a:spcBef>
              <a:spcPct val="0"/>
            </a:spcBef>
            <a:spcAft>
              <a:spcPct val="35000"/>
            </a:spcAft>
            <a:buNone/>
          </a:pPr>
          <a:r>
            <a:rPr lang="ru-RU" sz="1200" kern="1200" noProof="1">
              <a:latin typeface="Times New Roman" panose="02020603050405020304" pitchFamily="18" charset="0"/>
              <a:cs typeface="Times New Roman" panose="02020603050405020304" pitchFamily="18" charset="0"/>
            </a:rPr>
            <a:t>Бухгалтерлік есепті ұйымдастыруға қажетті басқа шешімдер.</a:t>
          </a:r>
        </a:p>
      </dsp:txBody>
      <dsp:txXfrm>
        <a:off x="510268" y="4408902"/>
        <a:ext cx="6867070" cy="3196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7B619-2497-6B4D-8604-9FE93DF22038}">
      <dsp:nvSpPr>
        <dsp:cNvPr id="0" name=""/>
        <dsp:cNvSpPr/>
      </dsp:nvSpPr>
      <dsp:spPr>
        <a:xfrm>
          <a:off x="0" y="694787"/>
          <a:ext cx="3159442" cy="189566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i="1" kern="1200" noProof="1">
              <a:latin typeface="Times New Roman" panose="02020603050405020304" pitchFamily="18" charset="0"/>
              <a:cs typeface="Times New Roman" panose="02020603050405020304" pitchFamily="18" charset="0"/>
            </a:rPr>
            <a:t>Толықтылық.</a:t>
          </a:r>
          <a:r>
            <a:rPr lang="ru-RU" sz="1400" kern="1200" noProof="1">
              <a:latin typeface="Times New Roman" panose="02020603050405020304" pitchFamily="18" charset="0"/>
              <a:cs typeface="Times New Roman" panose="02020603050405020304" pitchFamily="18" charset="0"/>
            </a:rPr>
            <a:t>Кәсіпорынның таңдап алған есеп саясаты оның есептеу жолын толық қамтамасыз етуі керек.</a:t>
          </a:r>
          <a:endParaRPr lang="ru-RU" sz="1400" kern="1200" noProof="1"/>
        </a:p>
      </dsp:txBody>
      <dsp:txXfrm>
        <a:off x="0" y="694787"/>
        <a:ext cx="3159442" cy="1895665"/>
      </dsp:txXfrm>
    </dsp:sp>
    <dsp:sp modelId="{98417674-6D6E-0847-AE10-E3F78DFEFEE6}">
      <dsp:nvSpPr>
        <dsp:cNvPr id="0" name=""/>
        <dsp:cNvSpPr/>
      </dsp:nvSpPr>
      <dsp:spPr>
        <a:xfrm>
          <a:off x="3475386" y="694787"/>
          <a:ext cx="3159442" cy="189566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i="1" kern="1200" noProof="1">
              <a:latin typeface="Times New Roman" panose="02020603050405020304" pitchFamily="18" charset="0"/>
              <a:cs typeface="Times New Roman" panose="02020603050405020304" pitchFamily="18" charset="0"/>
            </a:rPr>
            <a:t>Уақыттық.</a:t>
          </a:r>
          <a:r>
            <a:rPr lang="ru-RU" sz="1400" kern="1200" noProof="1">
              <a:latin typeface="Times New Roman" panose="02020603050405020304" pitchFamily="18" charset="0"/>
              <a:cs typeface="Times New Roman" panose="02020603050405020304" pitchFamily="18" charset="0"/>
            </a:rPr>
            <a:t>Кәсіпорының шаруашылық әрекетінің фактілері бухгалтерлік есеп  беруде уақытында көрініс табуы  қажет. Ешқандай операциялар бухгалтерлік есеп шоттарында тіркеу барысында кешіктірілмейді немесе орындалмай тұрып есепке алынбайды.</a:t>
          </a:r>
        </a:p>
      </dsp:txBody>
      <dsp:txXfrm>
        <a:off x="3475386" y="694787"/>
        <a:ext cx="3159442" cy="1895665"/>
      </dsp:txXfrm>
    </dsp:sp>
    <dsp:sp modelId="{806093B0-004E-DB47-9F75-D3FF6F4A4D4E}">
      <dsp:nvSpPr>
        <dsp:cNvPr id="0" name=""/>
        <dsp:cNvSpPr/>
      </dsp:nvSpPr>
      <dsp:spPr>
        <a:xfrm>
          <a:off x="6950773" y="694787"/>
          <a:ext cx="3159442" cy="189566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i="1" kern="1200" noProof="1">
              <a:latin typeface="Times New Roman" panose="02020603050405020304" pitchFamily="18" charset="0"/>
              <a:cs typeface="Times New Roman" panose="02020603050405020304" pitchFamily="18" charset="0"/>
            </a:rPr>
            <a:t>Сақтық.</a:t>
          </a:r>
          <a:r>
            <a:rPr lang="ru-RU" sz="1400" kern="1200" noProof="1">
              <a:latin typeface="Times New Roman" panose="02020603050405020304" pitchFamily="18" charset="0"/>
              <a:cs typeface="Times New Roman" panose="02020603050405020304" pitchFamily="18" charset="0"/>
            </a:rPr>
            <a:t>Қолданылатын есеп әдістері бухгалтерлік есепке алынуға тиісті кірістер мен табыстарға қарағанда, жасырын резервтердің жасалуына жол бермей, шығындар мен міндеттемелерді айқын бейнелеуге дайын болуды қамтамасыз ету керек, яғни есепке алынған немесе алуға нақтылы мүмкіндік (кепілдік) бар болатын кірістер алынады.</a:t>
          </a:r>
        </a:p>
      </dsp:txBody>
      <dsp:txXfrm>
        <a:off x="6950773" y="694787"/>
        <a:ext cx="3159442" cy="1895665"/>
      </dsp:txXfrm>
    </dsp:sp>
    <dsp:sp modelId="{B91AD6B3-0887-234C-B4AB-E3D754AD32EF}">
      <dsp:nvSpPr>
        <dsp:cNvPr id="0" name=""/>
        <dsp:cNvSpPr/>
      </dsp:nvSpPr>
      <dsp:spPr>
        <a:xfrm>
          <a:off x="1737693" y="2906397"/>
          <a:ext cx="3159442" cy="189566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i="1" kern="1200" noProof="1">
              <a:latin typeface="Times New Roman" panose="02020603050405020304" pitchFamily="18" charset="0"/>
              <a:cs typeface="Times New Roman" panose="02020603050405020304" pitchFamily="18" charset="0"/>
            </a:rPr>
            <a:t>Қарама-қайшылықсыздығы</a:t>
          </a:r>
          <a:r>
            <a:rPr lang="ru-RU" sz="1400" kern="1200" noProof="1">
              <a:latin typeface="Times New Roman" panose="02020603050405020304" pitchFamily="18" charset="0"/>
              <a:cs typeface="Times New Roman" panose="02020603050405020304" pitchFamily="18" charset="0"/>
            </a:rPr>
            <a:t>. Есептің таңдалынған әдістері әр айдың соңғы күнтізбелік күніне айналымның талдамалық есебі мен шоттар бойынша қалдықтардың синтетикалық есеп мәліметтерінің теңдігін қамтамасыз етіп отыруы қажет.</a:t>
          </a:r>
        </a:p>
      </dsp:txBody>
      <dsp:txXfrm>
        <a:off x="1737693" y="2906397"/>
        <a:ext cx="3159442" cy="1895665"/>
      </dsp:txXfrm>
    </dsp:sp>
    <dsp:sp modelId="{F0AB2574-B54C-1E46-8D15-5B9D337A9133}">
      <dsp:nvSpPr>
        <dsp:cNvPr id="0" name=""/>
        <dsp:cNvSpPr/>
      </dsp:nvSpPr>
      <dsp:spPr>
        <a:xfrm>
          <a:off x="5213080" y="2906397"/>
          <a:ext cx="3159442" cy="189566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ru-RU" sz="1400" i="1" kern="1200" noProof="1">
              <a:latin typeface="Times New Roman" panose="02020603050405020304" pitchFamily="18" charset="0"/>
              <a:cs typeface="Times New Roman" panose="02020603050405020304" pitchFamily="18" charset="0"/>
            </a:rPr>
            <a:t>Орындылық.</a:t>
          </a:r>
          <a:r>
            <a:rPr lang="ru-RU" sz="1400" kern="1200" noProof="1">
              <a:latin typeface="Times New Roman" panose="02020603050405020304" pitchFamily="18" charset="0"/>
              <a:cs typeface="Times New Roman" panose="02020603050405020304" pitchFamily="18" charset="0"/>
            </a:rPr>
            <a:t> Кәсіпорынның есеп саясаты бухгалтерлік есепті орынды және үнемді жүргізуді қамтамасыз етуі керек.</a:t>
          </a:r>
        </a:p>
      </dsp:txBody>
      <dsp:txXfrm>
        <a:off x="5213080" y="2906397"/>
        <a:ext cx="3159442" cy="189566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ru-RU"/>
              <a:t>Образец заголовка</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rIns="45720"/>
          <a:lstStyle/>
          <a:p>
            <a:fld id="{1018B600-9465-4562-9CA4-C406DAC1CE60}" type="slidenum">
              <a:rPr lang="ru-RU" smtClean="0"/>
              <a:pPr/>
              <a:t>‹#›</a:t>
            </a:fld>
            <a:endParaRPr lang="ru-RU"/>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935539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18B600-9465-4562-9CA4-C406DAC1CE60}" type="slidenum">
              <a:rPr lang="ru-RU" smtClean="0"/>
              <a:pPr/>
              <a:t>‹#›</a:t>
            </a:fld>
            <a:endParaRPr lang="ru-RU"/>
          </a:p>
        </p:txBody>
      </p:sp>
    </p:spTree>
    <p:extLst>
      <p:ext uri="{BB962C8B-B14F-4D97-AF65-F5344CB8AC3E}">
        <p14:creationId xmlns="" xmlns:p14="http://schemas.microsoft.com/office/powerpoint/2010/main" val="2771428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18B600-9465-4562-9CA4-C406DAC1CE60}" type="slidenum">
              <a:rPr lang="ru-RU" smtClean="0"/>
              <a:pPr/>
              <a:t>‹#›</a:t>
            </a:fld>
            <a:endParaRPr lang="ru-RU"/>
          </a:p>
        </p:txBody>
      </p:sp>
    </p:spTree>
    <p:extLst>
      <p:ext uri="{BB962C8B-B14F-4D97-AF65-F5344CB8AC3E}">
        <p14:creationId xmlns="" xmlns:p14="http://schemas.microsoft.com/office/powerpoint/2010/main" val="376911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18B600-9465-4562-9CA4-C406DAC1CE60}" type="slidenum">
              <a:rPr lang="ru-RU" smtClean="0"/>
              <a:pPr/>
              <a:t>‹#›</a:t>
            </a:fld>
            <a:endParaRPr lang="ru-RU"/>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75968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ru-RU"/>
              <a:t>Образец заголовка</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18B600-9465-4562-9CA4-C406DAC1CE60}" type="slidenum">
              <a:rPr lang="ru-RU" smtClean="0"/>
              <a:pPr/>
              <a:t>‹#›</a:t>
            </a:fld>
            <a:endParaRPr lang="ru-RU"/>
          </a:p>
        </p:txBody>
      </p:sp>
    </p:spTree>
    <p:extLst>
      <p:ext uri="{BB962C8B-B14F-4D97-AF65-F5344CB8AC3E}">
        <p14:creationId xmlns="" xmlns:p14="http://schemas.microsoft.com/office/powerpoint/2010/main" val="102439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18B600-9465-4562-9CA4-C406DAC1CE60}" type="slidenum">
              <a:rPr lang="ru-RU" smtClean="0"/>
              <a:pPr/>
              <a:t>‹#›</a:t>
            </a:fld>
            <a:endParaRPr lang="ru-RU"/>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4081520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ru-RU"/>
              <a:t>Образец заголовка</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609285" y="2851331"/>
            <a:ext cx="3893623"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66635" y="2851331"/>
            <a:ext cx="3899798"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018B600-9465-4562-9CA4-C406DAC1CE60}" type="slidenum">
              <a:rPr lang="ru-RU" smtClean="0"/>
              <a:pPr/>
              <a:t>‹#›</a:t>
            </a:fld>
            <a:endParaRPr lang="ru-RU"/>
          </a:p>
        </p:txBody>
      </p:sp>
    </p:spTree>
    <p:extLst>
      <p:ext uri="{BB962C8B-B14F-4D97-AF65-F5344CB8AC3E}">
        <p14:creationId xmlns="" xmlns:p14="http://schemas.microsoft.com/office/powerpoint/2010/main" val="4258334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018B600-9465-4562-9CA4-C406DAC1CE60}" type="slidenum">
              <a:rPr lang="ru-RU" smtClean="0"/>
              <a:pPr/>
              <a:t>‹#›</a:t>
            </a:fld>
            <a:endParaRPr lang="ru-RU"/>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372825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018B600-9465-4562-9CA4-C406DAC1CE60}" type="slidenum">
              <a:rPr lang="ru-RU" smtClean="0"/>
              <a:pPr/>
              <a:t>‹#›</a:t>
            </a:fld>
            <a:endParaRPr lang="ru-RU"/>
          </a:p>
        </p:txBody>
      </p:sp>
    </p:spTree>
    <p:extLst>
      <p:ext uri="{BB962C8B-B14F-4D97-AF65-F5344CB8AC3E}">
        <p14:creationId xmlns="" xmlns:p14="http://schemas.microsoft.com/office/powerpoint/2010/main" val="3755324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18B600-9465-4562-9CA4-C406DAC1CE60}" type="slidenum">
              <a:rPr lang="ru-RU" smtClean="0"/>
              <a:pPr/>
              <a:t>‹#›</a:t>
            </a:fld>
            <a:endParaRPr lang="ru-RU"/>
          </a:p>
        </p:txBody>
      </p:sp>
    </p:spTree>
    <p:extLst>
      <p:ext uri="{BB962C8B-B14F-4D97-AF65-F5344CB8AC3E}">
        <p14:creationId xmlns="" xmlns:p14="http://schemas.microsoft.com/office/powerpoint/2010/main" val="448756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A8DCD58-1FE7-41E5-933B-E314485DD01A}" type="datetimeFigureOut">
              <a:rPr lang="ru-RU" smtClean="0"/>
              <a:pPr/>
              <a:t>21.01.2024</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18B600-9465-4562-9CA4-C406DAC1CE60}" type="slidenum">
              <a:rPr lang="ru-RU" smtClean="0"/>
              <a:pPr/>
              <a:t>‹#›</a:t>
            </a:fld>
            <a:endParaRPr lang="ru-RU"/>
          </a:p>
        </p:txBody>
      </p:sp>
    </p:spTree>
    <p:extLst>
      <p:ext uri="{BB962C8B-B14F-4D97-AF65-F5344CB8AC3E}">
        <p14:creationId xmlns="" xmlns:p14="http://schemas.microsoft.com/office/powerpoint/2010/main" val="2549511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1A8DCD58-1FE7-41E5-933B-E314485DD01A}" type="datetimeFigureOut">
              <a:rPr lang="ru-RU" smtClean="0"/>
              <a:pPr/>
              <a:t>21.01.2024</a:t>
            </a:fld>
            <a:endParaRPr lang="ru-RU"/>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1018B600-9465-4562-9CA4-C406DAC1CE60}" type="slidenum">
              <a:rPr lang="ru-RU" smtClean="0"/>
              <a:pPr/>
              <a:t>‹#›</a:t>
            </a:fld>
            <a:endParaRPr lang="ru-RU"/>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2290032251"/>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54901" y="2361829"/>
            <a:ext cx="6262498" cy="2677656"/>
          </a:xfrm>
          <a:prstGeom prst="rect">
            <a:avLst/>
          </a:prstGeom>
        </p:spPr>
        <p:txBody>
          <a:bodyPr wrap="square">
            <a:spAutoFit/>
          </a:bodyPr>
          <a:lstStyle/>
          <a:p>
            <a:pPr algn="ctr">
              <a:defRPr/>
            </a:pPr>
            <a:r>
              <a:rPr lang="kk-KZ"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3600" b="1" dirty="0">
                <a:solidFill>
                  <a:schemeClr val="tx1">
                    <a:lumMod val="95000"/>
                    <a:lumOff val="5000"/>
                  </a:schemeClr>
                </a:solidFill>
                <a:latin typeface="Times New Roman" pitchFamily="18" charset="0"/>
                <a:cs typeface="Times New Roman" pitchFamily="18" charset="0"/>
              </a:rPr>
              <a:t>«</a:t>
            </a:r>
            <a:r>
              <a:rPr lang="kk-KZ" sz="3600" b="1" dirty="0">
                <a:solidFill>
                  <a:schemeClr val="tx1">
                    <a:lumMod val="95000"/>
                    <a:lumOff val="5000"/>
                  </a:schemeClr>
                </a:solidFill>
                <a:latin typeface="Times New Roman" pitchFamily="18" charset="0"/>
                <a:cs typeface="Times New Roman" pitchFamily="18" charset="0"/>
              </a:rPr>
              <a:t>Ұйым</a:t>
            </a:r>
            <a:r>
              <a:rPr lang="kk-KZ" sz="3600" b="1" dirty="0">
                <a:latin typeface="Times New Roman" pitchFamily="18" charset="0"/>
                <a:cs typeface="Times New Roman" pitchFamily="18" charset="0"/>
              </a:rPr>
              <a:t>ның салықтық есеп саясаты</a:t>
            </a:r>
            <a:r>
              <a:rPr lang="kk-KZ" sz="3600" b="1" dirty="0">
                <a:solidFill>
                  <a:schemeClr val="tx1">
                    <a:lumMod val="95000"/>
                    <a:lumOff val="5000"/>
                  </a:schemeClr>
                </a:solidFill>
                <a:latin typeface="Times New Roman" pitchFamily="18" charset="0"/>
                <a:cs typeface="Times New Roman" pitchFamily="18" charset="0"/>
              </a:rPr>
              <a:t>»</a:t>
            </a:r>
          </a:p>
          <a:p>
            <a:pPr>
              <a:defRPr/>
            </a:pPr>
            <a:r>
              <a:rPr lang="kk-KZ" sz="3600" b="1" dirty="0">
                <a:solidFill>
                  <a:schemeClr val="tx1">
                    <a:lumMod val="95000"/>
                    <a:lumOff val="5000"/>
                  </a:schemeClr>
                </a:solidFill>
                <a:latin typeface="Times New Roman" pitchFamily="18" charset="0"/>
                <a:cs typeface="Times New Roman" pitchFamily="18" charset="0"/>
              </a:rPr>
              <a:t>                                                                                       </a:t>
            </a:r>
          </a:p>
          <a:p>
            <a:pPr algn="r">
              <a:defRPr/>
            </a:pPr>
            <a:endParaRPr lang="kk-KZ" sz="2000" dirty="0">
              <a:solidFill>
                <a:schemeClr val="tx1">
                  <a:lumMod val="95000"/>
                  <a:lumOff val="5000"/>
                </a:schemeClr>
              </a:solidFill>
              <a:latin typeface="Times New Roman" pitchFamily="18" charset="0"/>
              <a:cs typeface="Times New Roman" pitchFamily="18" charset="0"/>
            </a:endParaRPr>
          </a:p>
          <a:p>
            <a:pPr algn="ctr">
              <a:defRPr/>
            </a:pPr>
            <a:r>
              <a:rPr lang="kk-KZ" sz="2000" dirty="0">
                <a:solidFill>
                  <a:schemeClr val="tx1">
                    <a:lumMod val="95000"/>
                    <a:lumOff val="5000"/>
                  </a:schemeClr>
                </a:solidFill>
                <a:latin typeface="Times New Roman" pitchFamily="18" charset="0"/>
                <a:cs typeface="Times New Roman" pitchFamily="18" charset="0"/>
              </a:rPr>
              <a:t>  </a:t>
            </a:r>
            <a:r>
              <a:rPr lang="en-US" sz="2000" dirty="0">
                <a:solidFill>
                  <a:schemeClr val="tx1">
                    <a:lumMod val="95000"/>
                    <a:lumOff val="5000"/>
                  </a:schemeClr>
                </a:solidFill>
                <a:latin typeface="Times New Roman" panose="02020603050405020304" pitchFamily="18" charset="0"/>
                <a:cs typeface="Times New Roman" panose="02020603050405020304" pitchFamily="18" charset="0"/>
              </a:rPr>
              <a:t> </a:t>
            </a:r>
            <a:endParaRPr lang="ru-RU"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ctr">
              <a:defRPr/>
            </a:pPr>
            <a:endParaRPr lang="ru-RU" sz="2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634560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92422" y="241199"/>
            <a:ext cx="10521462" cy="502383"/>
          </a:xfrm>
        </p:spPr>
        <p:txBody>
          <a:bodyPr>
            <a:noAutofit/>
          </a:bodyPr>
          <a:lstStyle/>
          <a:p>
            <a:r>
              <a:rPr lang="kk-KZ" sz="3200" dirty="0" smtClean="0">
                <a:latin typeface="Times New Roman" pitchFamily="18" charset="0"/>
                <a:cs typeface="Times New Roman" pitchFamily="18" charset="0"/>
              </a:rPr>
              <a:t>Салық есептеулері</a:t>
            </a:r>
            <a:endParaRPr lang="ru-RU" sz="3200" dirty="0"/>
          </a:p>
        </p:txBody>
      </p:sp>
      <p:sp>
        <p:nvSpPr>
          <p:cNvPr id="3" name="Содержимое 2"/>
          <p:cNvSpPr>
            <a:spLocks noGrp="1"/>
          </p:cNvSpPr>
          <p:nvPr>
            <p:ph idx="1"/>
          </p:nvPr>
        </p:nvSpPr>
        <p:spPr>
          <a:xfrm>
            <a:off x="1050879" y="627798"/>
            <a:ext cx="9887198" cy="5989004"/>
          </a:xfrm>
        </p:spPr>
        <p:txBody>
          <a:bodyPr>
            <a:normAutofit fontScale="85000" lnSpcReduction="10000"/>
          </a:bodyPr>
          <a:lstStyle/>
          <a:p>
            <a:endParaRPr lang="kk-KZ" dirty="0" smtClean="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Салық </a:t>
            </a:r>
            <a:r>
              <a:rPr lang="kk-KZ" dirty="0" smtClean="0">
                <a:latin typeface="Times New Roman" pitchFamily="18" charset="0"/>
                <a:cs typeface="Times New Roman" pitchFamily="18" charset="0"/>
              </a:rPr>
              <a:t>есептеулері – бұл салық төлеуші ​​негізгі салықтық есептеу көрсеткіштерін көрсететін және салық міндеттемесінің сомасын есептейтін мамандандырылған стандартты нысандар. Әрбір салық түрі бойынша салықты есептеудің сәйкес нысаны бар. Салықтарды есептеу нысандарының саны төленген салықтар мен алымдар сомасына байланысты. Сондықтан салықтық есеп саясаты туралы Ережеде кәсіпорында қолданылатын салық есептерінің типтік нысандарының тізімі болуы </a:t>
            </a:r>
            <a:r>
              <a:rPr lang="kk-KZ" dirty="0" smtClean="0">
                <a:latin typeface="Times New Roman" pitchFamily="18" charset="0"/>
                <a:cs typeface="Times New Roman" pitchFamily="18" charset="0"/>
              </a:rPr>
              <a:t>керек Салық </a:t>
            </a:r>
            <a:r>
              <a:rPr lang="kk-KZ" dirty="0" smtClean="0">
                <a:latin typeface="Times New Roman" pitchFamily="18" charset="0"/>
                <a:cs typeface="Times New Roman" pitchFamily="18" charset="0"/>
              </a:rPr>
              <a:t>есептілігі – салық </a:t>
            </a:r>
            <a:r>
              <a:rPr lang="kk-KZ" dirty="0" smtClean="0">
                <a:latin typeface="Times New Roman" pitchFamily="18" charset="0"/>
                <a:cs typeface="Times New Roman" pitchFamily="18" charset="0"/>
              </a:rPr>
              <a:t>төлеушінің  </a:t>
            </a:r>
            <a:r>
              <a:rPr lang="kk-KZ" dirty="0" smtClean="0">
                <a:latin typeface="Times New Roman" pitchFamily="18" charset="0"/>
                <a:cs typeface="Times New Roman" pitchFamily="18" charset="0"/>
              </a:rPr>
              <a:t>Салық кодексінде белгіленген тәртіппен салық органдарына табыс етілетін құжаты, онда салық төлеуші, салық салу объектілері және (немесе) салық салуға байланысты объектілер, активтер мен міндеттемелер, сондай-ақ салық салуға байланысты салық салу объектілері туралы мәліметтер бар. салық міндеттемелерін және әлеуметтік төлемдерді есептеу</a:t>
            </a:r>
            <a:r>
              <a:rPr lang="kk-KZ" sz="2400" dirty="0" smtClean="0">
                <a:latin typeface="Times New Roman" pitchFamily="18" charset="0"/>
                <a:cs typeface="Times New Roman" pitchFamily="18" charset="0"/>
              </a:rPr>
              <a:t>.</a:t>
            </a:r>
            <a:r>
              <a:rPr lang="kk-KZ" sz="2400" dirty="0" smtClean="0"/>
              <a:t> </a:t>
            </a:r>
            <a:r>
              <a:rPr lang="kk-KZ" dirty="0" smtClean="0">
                <a:latin typeface="Times New Roman" pitchFamily="18" charset="0"/>
                <a:cs typeface="Times New Roman" pitchFamily="18" charset="0"/>
              </a:rPr>
              <a:t>Салық есептілігінің нысандарын және оларды жасау қағидаларын уәкілетті орган бекітеді.Салық тіркелімдері – салық салу объектілері және (немесе) салық салуға байланысты объектілер туралы қажетті мәліметтерді қамтитын </a:t>
            </a:r>
            <a:r>
              <a:rPr lang="kk-KZ" dirty="0" smtClean="0">
                <a:latin typeface="Times New Roman" pitchFamily="18" charset="0"/>
                <a:cs typeface="Times New Roman" pitchFamily="18" charset="0"/>
              </a:rPr>
              <a:t>құжаттар. Салық </a:t>
            </a:r>
            <a:r>
              <a:rPr lang="kk-KZ" dirty="0" smtClean="0">
                <a:latin typeface="Times New Roman" pitchFamily="18" charset="0"/>
                <a:cs typeface="Times New Roman" pitchFamily="18" charset="0"/>
              </a:rPr>
              <a:t>тіркелімдері ұйымның директоры бекіткен оларды толтыру нысандары мен ережелерін және уәкілетті орган белгілеген нысандар мен оларды толтыру ережелерін қамтиды</a:t>
            </a:r>
            <a:r>
              <a:rPr lang="kk-KZ" dirty="0" smtClean="0">
                <a:latin typeface="Times New Roman" pitchFamily="18" charset="0"/>
                <a:cs typeface="Times New Roman" pitchFamily="18" charset="0"/>
              </a:rPr>
              <a:t>.</a:t>
            </a:r>
            <a:r>
              <a:rPr lang="kk-KZ" dirty="0" smtClean="0"/>
              <a:t> </a:t>
            </a:r>
            <a:r>
              <a:rPr lang="kk-KZ" dirty="0" smtClean="0">
                <a:latin typeface="Times New Roman" pitchFamily="18" charset="0"/>
                <a:cs typeface="Times New Roman" pitchFamily="18" charset="0"/>
              </a:rPr>
              <a:t>Айта кету керек, салықтың әрбір түрі бойынша дерлік салық тіркелімі бар, ол заңнамада белгіленген тәртіппен салық органдарына ұсынылады. Сонымен қатар, әрбір нақты жағдайда салық тіркелімдерінің өз атауы болуы мүмкін.</a:t>
            </a:r>
            <a:endParaRPr lang="ru-RU"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88962" y="683946"/>
            <a:ext cx="8924081" cy="5180501"/>
          </a:xfrm>
        </p:spPr>
        <p:txBody>
          <a:bodyPr>
            <a:normAutofit/>
          </a:bodyPr>
          <a:lstStyle/>
          <a:p>
            <a:pPr>
              <a:buFont typeface=".Apple Color Emoji UI"/>
              <a:buChar char="📚"/>
            </a:pPr>
            <a:r>
              <a:rPr lang="kk-KZ" dirty="0"/>
              <a:t>Салық есебінің спецификалық ерекшелігі – барлық есептелген және бюджетке төленген салықтар мен төлемдер шоттар мен бухгалтерлік есеп регистрлерінде міндетті түрде көрсетіледі. </a:t>
            </a:r>
          </a:p>
          <a:p>
            <a:pPr>
              <a:buFont typeface=".Apple Color Emoji UI"/>
              <a:buChar char="📚"/>
            </a:pPr>
            <a:r>
              <a:rPr lang="kk-KZ" dirty="0"/>
              <a:t>Сондықтан салықтық есепке алу саясаты бастапқы есепке алу және салық құжаттарынан бастап аналитикалық және синтетикалық есеп регистрлеріне дейін салықтық есеп ақпаратын өңдеудің барлық реттілігін қамтамасыз етуі керек.</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78016" y="322384"/>
            <a:ext cx="9348485" cy="6213231"/>
          </a:xfrm>
        </p:spPr>
        <p:txBody>
          <a:bodyPr/>
          <a:lstStyle/>
          <a:p>
            <a:endParaRPr lang="ru-RU" sz="2400" dirty="0">
              <a:solidFill>
                <a:srgbClr val="222222"/>
              </a:solidFill>
              <a:latin typeface="Times New Roman" pitchFamily="18" charset="0"/>
              <a:cs typeface="Times New Roman" pitchFamily="18" charset="0"/>
            </a:endParaRPr>
          </a:p>
          <a:p>
            <a:r>
              <a:rPr lang="ru-RU" sz="2400" b="1" noProof="1">
                <a:latin typeface="Times New Roman" panose="02020603050405020304" pitchFamily="18" charset="0"/>
                <a:ea typeface="Microsoft JhengHei" panose="020B0604030504040204" pitchFamily="34" charset="-120"/>
                <a:cs typeface="Times New Roman" panose="02020603050405020304" pitchFamily="18" charset="0"/>
              </a:rPr>
              <a:t>Есеп саясаты</a:t>
            </a:r>
          </a:p>
          <a:p>
            <a:pPr>
              <a:buNone/>
            </a:pPr>
            <a:r>
              <a:rPr lang="ru-RU" sz="2400" noProof="1">
                <a:latin typeface="Times New Roman" panose="02020603050405020304" pitchFamily="18" charset="0"/>
                <a:cs typeface="Times New Roman" panose="02020603050405020304" pitchFamily="18" charset="0"/>
              </a:rPr>
              <a:t>         Бухгалтерлік есеп принциптері бойынша кәсіпорынның есеп саясаты деп ұйымның бухгалтерлік есепті жүргізу әдістері мен тәсілдерінің жиынтығын, яғни алғашқы бақылау, құндық өлшеу, ағымдағы топтау мен шаруашылық (жарғылық және басқа) қы</a:t>
            </a:r>
            <a:r>
              <a:rPr lang="ru-RU" sz="2400" noProof="1">
                <a:solidFill>
                  <a:srgbClr val="222222"/>
                </a:solidFill>
                <a:latin typeface="Times New Roman" pitchFamily="18" charset="0"/>
                <a:cs typeface="Times New Roman" pitchFamily="18" charset="0"/>
              </a:rPr>
              <a:t> </a:t>
            </a:r>
            <a:r>
              <a:rPr lang="ru-RU" sz="2400" noProof="1">
                <a:latin typeface="Times New Roman" panose="02020603050405020304" pitchFamily="18" charset="0"/>
                <a:cs typeface="Times New Roman" panose="02020603050405020304" pitchFamily="18" charset="0"/>
              </a:rPr>
              <a:t>зметтің фактілерін жинақтап қорытындылау жолдарын айтады</a:t>
            </a:r>
            <a:r>
              <a:rPr lang="kk-KZ" sz="2400" noProof="1">
                <a:latin typeface="Times New Roman" panose="02020603050405020304" pitchFamily="18" charset="0"/>
                <a:cs typeface="Times New Roman" panose="02020603050405020304" pitchFamily="18" charset="0"/>
              </a:rPr>
              <a:t>.</a:t>
            </a:r>
            <a:endParaRPr lang="ru-RU" sz="2400" noProof="1"/>
          </a:p>
          <a:p>
            <a:endParaRPr lang="ru-RU" sz="2400" dirty="0">
              <a:latin typeface="Times New Roman" panose="02020603050405020304" pitchFamily="18" charset="0"/>
              <a:ea typeface="Microsoft JhengHei" panose="020B0604030504040204" pitchFamily="34" charset="-120"/>
              <a:cs typeface="Times New Roman" panose="02020603050405020304" pitchFamily="18" charset="0"/>
            </a:endParaRPr>
          </a:p>
          <a:p>
            <a:endParaRPr lang="ru-RU" sz="2400" dirty="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7032" y="237744"/>
            <a:ext cx="10037935" cy="1346318"/>
          </a:xfrm>
        </p:spPr>
        <p:txBody>
          <a:bodyPr>
            <a:noAutofit/>
          </a:bodyPr>
          <a:lstStyle/>
          <a:p>
            <a:pPr algn="ctr"/>
            <a:r>
              <a:rPr lang="ru-RU" sz="1600" noProof="1">
                <a:latin typeface="Times New Roman" panose="02020603050405020304" pitchFamily="18" charset="0"/>
                <a:cs typeface="Times New Roman" panose="02020603050405020304" pitchFamily="18" charset="0"/>
              </a:rPr>
              <a:t>«Бухгалтерлік есеп және қаржылық есеп беру туралы» Қазақстан Республикасының заңы мен Бухгалтарлік есеп принциптерінде кәсіпорын өзінің есеп саясатын құруы барысында бұйрық немесе жарлық бойынша қажетті құжаттар тізімін бекітуі керек екендігі көрсетілген. Бұл бекітілетін құжаттардың қатарына мыналар жатады:</a:t>
            </a:r>
          </a:p>
        </p:txBody>
      </p:sp>
      <p:graphicFrame>
        <p:nvGraphicFramePr>
          <p:cNvPr id="2" name="Объект 3">
            <a:extLst>
              <a:ext uri="{FF2B5EF4-FFF2-40B4-BE49-F238E27FC236}">
                <a16:creationId xmlns="" xmlns:a16="http://schemas.microsoft.com/office/drawing/2014/main" id="{599742DD-03A3-99C6-70ED-7AE627A6AF5E}"/>
              </a:ext>
            </a:extLst>
          </p:cNvPr>
          <p:cNvGraphicFramePr>
            <a:graphicFrameLocks/>
          </p:cNvGraphicFramePr>
          <p:nvPr>
            <p:extLst>
              <p:ext uri="{D42A27DB-BD31-4B8C-83A1-F6EECF244321}">
                <p14:modId xmlns="" xmlns:p14="http://schemas.microsoft.com/office/powerpoint/2010/main" val="2190888783"/>
              </p:ext>
            </p:extLst>
          </p:nvPr>
        </p:nvGraphicFramePr>
        <p:xfrm>
          <a:off x="1255458" y="1584062"/>
          <a:ext cx="9859509" cy="49081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281153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6119" y="137319"/>
            <a:ext cx="10515600" cy="1325563"/>
          </a:xfrm>
        </p:spPr>
        <p:txBody>
          <a:bodyPr>
            <a:normAutofit/>
          </a:bodyPr>
          <a:lstStyle/>
          <a:p>
            <a:r>
              <a:rPr lang="ru-RU" sz="2000" noProof="1">
                <a:latin typeface="Times New Roman" panose="02020603050405020304" pitchFamily="18" charset="0"/>
                <a:cs typeface="Times New Roman" panose="02020603050405020304" pitchFamily="18" charset="0"/>
              </a:rPr>
              <a:t>Ұйымның есеп саясатын таңдауы мен негіздеуіне келесі негізгі факторлар әсер етеді.</a:t>
            </a:r>
          </a:p>
        </p:txBody>
      </p:sp>
      <p:sp>
        <p:nvSpPr>
          <p:cNvPr id="5" name="Овальная выноска 4"/>
          <p:cNvSpPr/>
          <p:nvPr/>
        </p:nvSpPr>
        <p:spPr>
          <a:xfrm>
            <a:off x="-148046" y="698865"/>
            <a:ext cx="5503817" cy="2834482"/>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noProof="1">
                <a:solidFill>
                  <a:srgbClr val="0070C0"/>
                </a:solidFill>
                <a:latin typeface="Times New Roman" panose="02020603050405020304" pitchFamily="18" charset="0"/>
                <a:cs typeface="Times New Roman" panose="02020603050405020304" pitchFamily="18" charset="0"/>
              </a:rPr>
              <a:t>меншік нысанымен құқықтық-ұйымдастырушылық  нысаны (жауапкершілігі шектеулі серіктестік, ашық  акционерлік қоғам, жабық акционерлік қоғам, өндірістік кооператив және тағы басқа);</a:t>
            </a:r>
          </a:p>
        </p:txBody>
      </p:sp>
      <p:sp>
        <p:nvSpPr>
          <p:cNvPr id="6" name="Овальная выноска 5"/>
          <p:cNvSpPr/>
          <p:nvPr/>
        </p:nvSpPr>
        <p:spPr>
          <a:xfrm>
            <a:off x="-148046" y="3311435"/>
            <a:ext cx="4955178" cy="3442062"/>
          </a:xfrm>
          <a:prstGeom prst="wedgeEllipse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noProof="1">
                <a:solidFill>
                  <a:srgbClr val="0070C0"/>
                </a:solidFill>
                <a:latin typeface="Times New Roman" panose="02020603050405020304" pitchFamily="18" charset="0"/>
                <a:cs typeface="Times New Roman" panose="02020603050405020304" pitchFamily="18" charset="0"/>
              </a:rPr>
              <a:t>қаржы-шаруашылық қызметін дамыту стратегиясы (ұйымның экономикалық дамуының ұзақ мерзімдік перспективасының мақсаттары мен міндеттері, инвестициялардың жұмсалу бағыты, келешектегі (перспективалық) мәселелерді шешудің тактикалық тәсілдері);</a:t>
            </a:r>
          </a:p>
        </p:txBody>
      </p:sp>
      <p:sp>
        <p:nvSpPr>
          <p:cNvPr id="7" name="Овальная выноска 6"/>
          <p:cNvSpPr/>
          <p:nvPr/>
        </p:nvSpPr>
        <p:spPr>
          <a:xfrm>
            <a:off x="4587243" y="4372794"/>
            <a:ext cx="3108960" cy="2299063"/>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noProof="1">
                <a:solidFill>
                  <a:srgbClr val="0070C0"/>
                </a:solidFill>
                <a:latin typeface="Times New Roman" panose="02020603050405020304" pitchFamily="18" charset="0"/>
                <a:cs typeface="Times New Roman" panose="02020603050405020304" pitchFamily="18" charset="0"/>
              </a:rPr>
              <a:t>салалық қызметтің түрі (өнеркәсіп, құрылыс, сауда, көлік, ауыл шаруашылығы және тағы басқа);</a:t>
            </a:r>
          </a:p>
        </p:txBody>
      </p:sp>
      <p:sp>
        <p:nvSpPr>
          <p:cNvPr id="8" name="Овальная выноска 7"/>
          <p:cNvSpPr/>
          <p:nvPr/>
        </p:nvSpPr>
        <p:spPr>
          <a:xfrm>
            <a:off x="5519057" y="698865"/>
            <a:ext cx="3429000" cy="1874517"/>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noProof="1">
                <a:solidFill>
                  <a:srgbClr val="0070C0"/>
                </a:solidFill>
                <a:latin typeface="Times New Roman" panose="02020603050405020304" pitchFamily="18" charset="0"/>
                <a:cs typeface="Times New Roman" panose="02020603050405020304" pitchFamily="18" charset="0"/>
              </a:rPr>
              <a:t>Қызметінің көлемі, жұмысшылары мен қызметкерлерінің орташа тізімдік саны және тағы басқа);</a:t>
            </a:r>
          </a:p>
        </p:txBody>
      </p:sp>
      <p:sp>
        <p:nvSpPr>
          <p:cNvPr id="9" name="Овальная выноска 8"/>
          <p:cNvSpPr/>
          <p:nvPr/>
        </p:nvSpPr>
        <p:spPr>
          <a:xfrm>
            <a:off x="9104811" y="747849"/>
            <a:ext cx="3048001" cy="3108960"/>
          </a:xfrm>
          <a:prstGeom prst="wedgeEllipse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noProof="1">
                <a:solidFill>
                  <a:srgbClr val="0070C0"/>
                </a:solidFill>
                <a:latin typeface="Times New Roman" panose="02020603050405020304" pitchFamily="18" charset="0"/>
                <a:cs typeface="Times New Roman" panose="02020603050405020304" pitchFamily="18" charset="0"/>
              </a:rPr>
              <a:t>салық салу жүйесімен арақатынасы (әр түрлі салық түрлері бойынша жеңілдіктер немесе салық төлеуден босату, салық мөлшері және тағы басқа);</a:t>
            </a:r>
          </a:p>
        </p:txBody>
      </p:sp>
      <p:sp>
        <p:nvSpPr>
          <p:cNvPr id="10" name="Овальная выноска 9"/>
          <p:cNvSpPr/>
          <p:nvPr/>
        </p:nvSpPr>
        <p:spPr>
          <a:xfrm>
            <a:off x="7437123" y="3752307"/>
            <a:ext cx="4735289" cy="2730138"/>
          </a:xfrm>
          <a:prstGeom prst="wedgeEllipse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noProof="1">
                <a:solidFill>
                  <a:srgbClr val="0070C0"/>
                </a:solidFill>
                <a:latin typeface="Times New Roman" panose="02020603050405020304" pitchFamily="18" charset="0"/>
                <a:cs typeface="Times New Roman" panose="02020603050405020304" pitchFamily="18" charset="0"/>
              </a:rPr>
              <a:t>кәсіпорындағы бухгалтерлік мамандарының (қаржы бөлімі қызметкерлерінің) біліктілігі және басшылардың  экономикалық батылдылығы, ынталылығы мен тапқырлық деңгейі;</a:t>
            </a:r>
          </a:p>
        </p:txBody>
      </p:sp>
      <p:sp>
        <p:nvSpPr>
          <p:cNvPr id="11" name="Овальная выноска 10"/>
          <p:cNvSpPr/>
          <p:nvPr/>
        </p:nvSpPr>
        <p:spPr>
          <a:xfrm>
            <a:off x="4093032" y="2302329"/>
            <a:ext cx="3344091" cy="219456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noProof="1">
                <a:solidFill>
                  <a:srgbClr val="0070C0"/>
                </a:solidFill>
                <a:latin typeface="Times New Roman" panose="02020603050405020304" pitchFamily="18" charset="0"/>
                <a:cs typeface="Times New Roman" panose="02020603050405020304" pitchFamily="18" charset="0"/>
              </a:rPr>
              <a:t>ұйымның ақпараттық қамсыздандыру жүйесі (оның тиімді әрекетіне қажетті барлық бағыттары бойынша);</a:t>
            </a:r>
          </a:p>
        </p:txBody>
      </p:sp>
    </p:spTree>
    <p:extLst>
      <p:ext uri="{BB962C8B-B14F-4D97-AF65-F5344CB8AC3E}">
        <p14:creationId xmlns="" xmlns:p14="http://schemas.microsoft.com/office/powerpoint/2010/main" val="1094384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17566"/>
            <a:ext cx="10515600" cy="1325563"/>
          </a:xfrm>
        </p:spPr>
        <p:txBody>
          <a:bodyPr>
            <a:noAutofit/>
          </a:bodyPr>
          <a:lstStyle/>
          <a:p>
            <a:pPr>
              <a:lnSpc>
                <a:spcPct val="100000"/>
              </a:lnSpc>
            </a:pPr>
            <a:r>
              <a:rPr lang="ru-RU" sz="2000" b="1" noProof="1">
                <a:solidFill>
                  <a:srgbClr val="FFFF00"/>
                </a:solidFill>
                <a:latin typeface="Times New Roman" panose="02020603050405020304" pitchFamily="18" charset="0"/>
                <a:cs typeface="Times New Roman" panose="02020603050405020304" pitchFamily="18" charset="0"/>
              </a:rPr>
              <a:t>Кез келген ұйымның өзінің қызметін іске асыру үшін таңдап бекіткен есеп саясаты толықтылық, уақыттылық, сақтық, қарама қайшылықсыздығы мен  орындылық талаптарына сай болу қажет.</a:t>
            </a:r>
          </a:p>
        </p:txBody>
      </p:sp>
      <p:graphicFrame>
        <p:nvGraphicFramePr>
          <p:cNvPr id="6" name="Объект 3">
            <a:extLst>
              <a:ext uri="{FF2B5EF4-FFF2-40B4-BE49-F238E27FC236}">
                <a16:creationId xmlns="" xmlns:a16="http://schemas.microsoft.com/office/drawing/2014/main" id="{14CF6FD0-F289-8B05-85A1-2872ACB1E3FB}"/>
              </a:ext>
            </a:extLst>
          </p:cNvPr>
          <p:cNvGraphicFramePr>
            <a:graphicFrameLocks noGrp="1"/>
          </p:cNvGraphicFramePr>
          <p:nvPr>
            <p:ph idx="1"/>
            <p:extLst>
              <p:ext uri="{D42A27DB-BD31-4B8C-83A1-F6EECF244321}">
                <p14:modId xmlns="" xmlns:p14="http://schemas.microsoft.com/office/powerpoint/2010/main" val="1941724322"/>
              </p:ext>
            </p:extLst>
          </p:nvPr>
        </p:nvGraphicFramePr>
        <p:xfrm>
          <a:off x="1040892" y="780347"/>
          <a:ext cx="10110216" cy="549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676962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33856" y="363416"/>
            <a:ext cx="10272698" cy="6011258"/>
          </a:xfrm>
        </p:spPr>
        <p:txBody>
          <a:bodyPr>
            <a:normAutofit/>
          </a:bodyPr>
          <a:lstStyle/>
          <a:p>
            <a:pPr marL="0" indent="0" fontAlgn="base">
              <a:buNone/>
            </a:pPr>
            <a:r>
              <a:rPr lang="ru-RU" noProof="1">
                <a:latin typeface="Times New Roman" panose="02020603050405020304" pitchFamily="18" charset="0"/>
                <a:cs typeface="Times New Roman" panose="02020603050405020304" pitchFamily="18" charset="0"/>
              </a:rPr>
              <a:t>	Есеп саясатына енгізілген өзгертулер осы ұйымның басқару құжаттарымен яғни бұйрық, өкім немесе қаулыларымен рәсімделуі қажет. Есеп саясатын өзгеріс негізу мынадай жағдайларда жүргізілуі мүмкін.</a:t>
            </a:r>
          </a:p>
          <a:p>
            <a:pPr fontAlgn="base"/>
            <a:r>
              <a:rPr lang="ru-RU" noProof="1">
                <a:latin typeface="Times New Roman" panose="02020603050405020304" pitchFamily="18" charset="0"/>
                <a:cs typeface="Times New Roman" panose="02020603050405020304" pitchFamily="18" charset="0"/>
              </a:rPr>
              <a:t>1. ҚР бухгалтерлік есеп және қаржылық есеп беруі туралы заңына сәйкес.</a:t>
            </a:r>
          </a:p>
          <a:p>
            <a:pPr fontAlgn="base"/>
            <a:r>
              <a:rPr lang="ru-RU" noProof="1">
                <a:latin typeface="Times New Roman" panose="02020603050405020304" pitchFamily="18" charset="0"/>
                <a:cs typeface="Times New Roman" panose="02020603050405020304" pitchFamily="18" charset="0"/>
              </a:rPr>
              <a:t>2. Бухгалтерлік есеп бойынша нормативтік актілердің өзгеруіне байланысты.</a:t>
            </a:r>
          </a:p>
          <a:p>
            <a:pPr fontAlgn="base"/>
            <a:r>
              <a:rPr lang="ru-RU" noProof="1">
                <a:latin typeface="Times New Roman" panose="02020603050405020304" pitchFamily="18" charset="0"/>
                <a:cs typeface="Times New Roman" panose="02020603050405020304" pitchFamily="18" charset="0"/>
              </a:rPr>
              <a:t>3. Жаңа бухгалтерлік есеп стандарттарына көшуге байланысты.</a:t>
            </a:r>
          </a:p>
          <a:p>
            <a:pPr fontAlgn="base"/>
            <a:r>
              <a:rPr lang="ru-RU" noProof="1">
                <a:latin typeface="Times New Roman" panose="02020603050405020304" pitchFamily="18" charset="0"/>
                <a:cs typeface="Times New Roman" panose="02020603050405020304" pitchFamily="18" charset="0"/>
              </a:rPr>
              <a:t>4. Есеп саясатында белгіленген тәсілдер тиімсіз болған жағдайда.</a:t>
            </a:r>
          </a:p>
        </p:txBody>
      </p:sp>
    </p:spTree>
    <p:extLst>
      <p:ext uri="{BB962C8B-B14F-4D97-AF65-F5344CB8AC3E}">
        <p14:creationId xmlns="" xmlns:p14="http://schemas.microsoft.com/office/powerpoint/2010/main" val="3043128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33856" y="363416"/>
            <a:ext cx="10272698" cy="6011258"/>
          </a:xfrm>
        </p:spPr>
        <p:txBody>
          <a:bodyPr>
            <a:normAutofit/>
          </a:bodyPr>
          <a:lstStyle/>
          <a:p>
            <a:pPr marL="0" indent="0" fontAlgn="base">
              <a:buNone/>
            </a:pPr>
            <a:r>
              <a:rPr lang="ru-RU" noProof="1">
                <a:latin typeface="Times New Roman" panose="02020603050405020304" pitchFamily="18" charset="0"/>
                <a:cs typeface="Times New Roman" panose="02020603050405020304" pitchFamily="18" charset="0"/>
              </a:rPr>
              <a:t>	</a:t>
            </a:r>
          </a:p>
        </p:txBody>
      </p:sp>
    </p:spTree>
    <p:extLst>
      <p:ext uri="{BB962C8B-B14F-4D97-AF65-F5344CB8AC3E}">
        <p14:creationId xmlns="" xmlns:p14="http://schemas.microsoft.com/office/powerpoint/2010/main" val="3043128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101970" y="351692"/>
            <a:ext cx="9765322" cy="241744"/>
          </a:xfrm>
          <a:prstGeom prst="rect">
            <a:avLst/>
          </a:prstGeom>
          <a:solidFill>
            <a:schemeClr val="bg1"/>
          </a:solidFill>
          <a:ln>
            <a:noFill/>
          </a:ln>
          <a:effectLst/>
        </p:spPr>
        <p:txBody>
          <a:bodyPr vert="horz" wrap="square" lIns="0" tIns="-17457" rIns="0" bIns="-17457"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6" name="Rectangle 2"/>
          <p:cNvSpPr>
            <a:spLocks noChangeArrowheads="1"/>
          </p:cNvSpPr>
          <p:nvPr/>
        </p:nvSpPr>
        <p:spPr bwMode="auto">
          <a:xfrm>
            <a:off x="1318847" y="2205455"/>
            <a:ext cx="9331567" cy="2180736"/>
          </a:xfrm>
          <a:prstGeom prst="rect">
            <a:avLst/>
          </a:prstGeom>
          <a:solidFill>
            <a:schemeClr val="bg1"/>
          </a:solidFill>
          <a:ln>
            <a:noFill/>
          </a:ln>
          <a:effectLst/>
        </p:spPr>
        <p:txBody>
          <a:bodyPr vert="horz" wrap="square" lIns="0" tIns="-17457" rIns="0" bIns="-17457" numCol="1" anchor="ctr" anchorCtr="0" compatLnSpc="1">
            <a:prstTxWarp prst="textNoShape">
              <a:avLst/>
            </a:prstTxWarp>
            <a:spAutoFit/>
          </a:bodyPr>
          <a:lstStyle/>
          <a:p>
            <a:pPr algn="ctr">
              <a:buNone/>
            </a:pPr>
            <a:r>
              <a:rPr lang="kk-KZ" sz="7200" dirty="0"/>
              <a:t>Назарларыңызға рахмет</a:t>
            </a:r>
            <a:endParaRPr lang="ru-RU" sz="7200" dirty="0"/>
          </a:p>
        </p:txBody>
      </p:sp>
    </p:spTree>
    <p:extLst>
      <p:ext uri="{BB962C8B-B14F-4D97-AF65-F5344CB8AC3E}">
        <p14:creationId xmlns="" xmlns:p14="http://schemas.microsoft.com/office/powerpoint/2010/main" val="1357612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79677" y="811860"/>
            <a:ext cx="10162571" cy="4049508"/>
          </a:xfrm>
        </p:spPr>
        <p:txBody>
          <a:bodyPr>
            <a:normAutofit fontScale="85000" lnSpcReduction="20000"/>
          </a:bodyPr>
          <a:lstStyle/>
          <a:p>
            <a:r>
              <a:rPr lang="kk-KZ" sz="2400" b="1" u="sng" dirty="0">
                <a:latin typeface="Times New Roman" pitchFamily="18" charset="0"/>
                <a:cs typeface="Times New Roman" pitchFamily="18" charset="0"/>
              </a:rPr>
              <a:t>ҚР Салық Кодексіне сәйкес </a:t>
            </a:r>
            <a:r>
              <a:rPr lang="kk-KZ" sz="2400" b="1" u="sng" dirty="0" smtClean="0">
                <a:latin typeface="Times New Roman" pitchFamily="18" charset="0"/>
                <a:cs typeface="Times New Roman" pitchFamily="18" charset="0"/>
              </a:rPr>
              <a:t>: </a:t>
            </a:r>
            <a:r>
              <a:rPr lang="kk-KZ" sz="2400" b="1" dirty="0">
                <a:latin typeface="Times New Roman" pitchFamily="18" charset="0"/>
                <a:cs typeface="Times New Roman" pitchFamily="18" charset="0"/>
              </a:rPr>
              <a:t>Салықтық есеп саясаты</a:t>
            </a:r>
            <a:r>
              <a:rPr lang="kk-KZ" sz="2400" dirty="0">
                <a:latin typeface="Times New Roman" pitchFamily="18" charset="0"/>
                <a:cs typeface="Times New Roman" pitchFamily="18" charset="0"/>
              </a:rPr>
              <a:t> - салық төлеуші (салық агенті) қабылдаған, осы Кодекстің талаптарын сақтай отырып, салық есебін жүргізу тәртібін белгілейтін құжат.</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 </a:t>
            </a:r>
            <a:r>
              <a:rPr lang="ru-RU" sz="2400" b="1" noProof="1">
                <a:solidFill>
                  <a:srgbClr val="FFFF00"/>
                </a:solidFill>
                <a:latin typeface="Times New Roman" pitchFamily="18" charset="0"/>
                <a:cs typeface="Times New Roman" pitchFamily="18" charset="0"/>
              </a:rPr>
              <a:t>Салықтық есеп саясаты </a:t>
            </a:r>
            <a:r>
              <a:rPr lang="ru-RU" sz="2400" noProof="1">
                <a:solidFill>
                  <a:srgbClr val="FFFF00"/>
                </a:solidFill>
                <a:latin typeface="Times New Roman" pitchFamily="18" charset="0"/>
                <a:cs typeface="Times New Roman" pitchFamily="18" charset="0"/>
              </a:rPr>
              <a:t>- бұл субъектілердің ішкі құжаты, ол салықтар есебі, салықтар мен бюджетке төленетін басқа да міндетті төлемдер бойынша салық базасын есептеу, салық тіркелімдерін жасаудың нысаны мен тәртібі және т.б.</a:t>
            </a:r>
            <a:r>
              <a:rPr lang="kk-KZ" sz="2400" noProof="1">
                <a:solidFill>
                  <a:srgbClr val="FFFF00"/>
                </a:solidFill>
                <a:latin typeface="Times New Roman" pitchFamily="18" charset="0"/>
                <a:cs typeface="Times New Roman" pitchFamily="18" charset="0"/>
              </a:rPr>
              <a:t> белгілейтін құжат. </a:t>
            </a:r>
            <a:r>
              <a:rPr lang="ru-RU" sz="2400" noProof="1">
                <a:solidFill>
                  <a:srgbClr val="FFFF00"/>
                </a:solidFill>
                <a:latin typeface="Times New Roman" pitchFamily="18" charset="0"/>
                <a:cs typeface="Times New Roman" pitchFamily="18" charset="0"/>
              </a:rPr>
              <a:t> Салықтық есеп саясаты Х</a:t>
            </a:r>
            <a:r>
              <a:rPr lang="kk-KZ" sz="2400" noProof="1">
                <a:solidFill>
                  <a:srgbClr val="FFFF00"/>
                </a:solidFill>
                <a:latin typeface="Times New Roman" pitchFamily="18" charset="0"/>
                <a:cs typeface="Times New Roman" pitchFamily="18" charset="0"/>
              </a:rPr>
              <a:t>ҚЕС</a:t>
            </a:r>
            <a:r>
              <a:rPr lang="ru-RU" sz="2400" noProof="1">
                <a:solidFill>
                  <a:srgbClr val="FFFF00"/>
                </a:solidFill>
                <a:latin typeface="Times New Roman" pitchFamily="18" charset="0"/>
                <a:cs typeface="Times New Roman" pitchFamily="18" charset="0"/>
              </a:rPr>
              <a:t> және ҚР бухгалтерлік есеп  туралы заңнамасының талаптарына сәйкес жасалған есеп саясатына жеке бөлім ретінде енгізілуі мүмкін.</a:t>
            </a:r>
            <a:r>
              <a:rPr lang="kk-KZ" sz="2400" noProof="1">
                <a:solidFill>
                  <a:srgbClr val="FFFF00"/>
                </a:solidFill>
                <a:latin typeface="Times New Roman" pitchFamily="18" charset="0"/>
                <a:cs typeface="Times New Roman" pitchFamily="18" charset="0"/>
              </a:rPr>
              <a:t> </a:t>
            </a:r>
            <a:r>
              <a:rPr lang="ru-RU" sz="2400" noProof="1">
                <a:solidFill>
                  <a:srgbClr val="FFFF00"/>
                </a:solidFill>
                <a:latin typeface="Times New Roman" pitchFamily="18" charset="0"/>
                <a:cs typeface="Times New Roman" pitchFamily="18" charset="0"/>
              </a:rPr>
              <a:t>Бухгалтерлік есепті жүргізбейтін кәсіпкерлер үшін салықтық есепке алу саясаты жеке құжат түрінде болуы керек. </a:t>
            </a:r>
          </a:p>
          <a:p>
            <a:r>
              <a:rPr lang="kk-KZ" sz="2400" b="1" dirty="0"/>
              <a:t>Салық есеп саясатының негізгі мақсаты:</a:t>
            </a:r>
            <a:r>
              <a:rPr lang="kk-KZ" sz="2400" dirty="0"/>
              <a:t> </a:t>
            </a:r>
          </a:p>
          <a:p>
            <a:pPr fontAlgn="base"/>
            <a:endParaRPr lang="ru-RU" dirty="0">
              <a:latin typeface="Times New Roman" panose="02020603050405020304" pitchFamily="18" charset="0"/>
              <a:cs typeface="Times New Roman" panose="02020603050405020304" pitchFamily="18" charset="0"/>
            </a:endParaRPr>
          </a:p>
        </p:txBody>
      </p:sp>
      <p:graphicFrame>
        <p:nvGraphicFramePr>
          <p:cNvPr id="4" name="Объект 3">
            <a:extLst>
              <a:ext uri="{FF2B5EF4-FFF2-40B4-BE49-F238E27FC236}">
                <a16:creationId xmlns="" xmlns:a16="http://schemas.microsoft.com/office/drawing/2014/main" id="{C5FB06DD-070A-56FD-DD6A-9C1B492DB76E}"/>
              </a:ext>
            </a:extLst>
          </p:cNvPr>
          <p:cNvGraphicFramePr>
            <a:graphicFrameLocks/>
          </p:cNvGraphicFramePr>
          <p:nvPr>
            <p:extLst>
              <p:ext uri="{D42A27DB-BD31-4B8C-83A1-F6EECF244321}">
                <p14:modId xmlns="" xmlns:p14="http://schemas.microsoft.com/office/powerpoint/2010/main" val="2447861698"/>
              </p:ext>
            </p:extLst>
          </p:nvPr>
        </p:nvGraphicFramePr>
        <p:xfrm>
          <a:off x="1273215" y="4201610"/>
          <a:ext cx="6923549" cy="24618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044200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 xmlns:a16="http://schemas.microsoft.com/office/drawing/2014/main" id="{8A65693F-CA48-02BE-A375-84A2657A41F5}"/>
              </a:ext>
            </a:extLst>
          </p:cNvPr>
          <p:cNvGraphicFramePr>
            <a:graphicFrameLocks noGrp="1"/>
          </p:cNvGraphicFramePr>
          <p:nvPr>
            <p:ph idx="1"/>
            <p:extLst>
              <p:ext uri="{D42A27DB-BD31-4B8C-83A1-F6EECF244321}">
                <p14:modId xmlns="" xmlns:p14="http://schemas.microsoft.com/office/powerpoint/2010/main" val="3927896387"/>
              </p:ext>
            </p:extLst>
          </p:nvPr>
        </p:nvGraphicFramePr>
        <p:xfrm>
          <a:off x="1111169" y="684538"/>
          <a:ext cx="10390801" cy="5814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044200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32635" y="1158285"/>
            <a:ext cx="11113477" cy="670516"/>
          </a:xfrm>
        </p:spPr>
        <p:txBody>
          <a:bodyPr>
            <a:normAutofit/>
          </a:bodyPr>
          <a:lstStyle/>
          <a:p>
            <a:pPr>
              <a:buNone/>
            </a:pPr>
            <a:r>
              <a:rPr lang="kk-KZ" dirty="0"/>
              <a:t>Салық саясаты мыналарға назар аударуы керек:</a:t>
            </a:r>
          </a:p>
        </p:txBody>
      </p:sp>
      <p:graphicFrame>
        <p:nvGraphicFramePr>
          <p:cNvPr id="4" name="Объект 3">
            <a:extLst>
              <a:ext uri="{FF2B5EF4-FFF2-40B4-BE49-F238E27FC236}">
                <a16:creationId xmlns="" xmlns:a16="http://schemas.microsoft.com/office/drawing/2014/main" id="{06C723B9-D11B-3FBC-B719-B0F408150695}"/>
              </a:ext>
            </a:extLst>
          </p:cNvPr>
          <p:cNvGraphicFramePr>
            <a:graphicFrameLocks/>
          </p:cNvGraphicFramePr>
          <p:nvPr>
            <p:extLst>
              <p:ext uri="{D42A27DB-BD31-4B8C-83A1-F6EECF244321}">
                <p14:modId xmlns="" xmlns:p14="http://schemas.microsoft.com/office/powerpoint/2010/main" val="3973890992"/>
              </p:ext>
            </p:extLst>
          </p:nvPr>
        </p:nvGraphicFramePr>
        <p:xfrm>
          <a:off x="1701478" y="1446836"/>
          <a:ext cx="9039827" cy="4849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044200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8523" y="521676"/>
            <a:ext cx="9685933" cy="5814647"/>
          </a:xfrm>
        </p:spPr>
        <p:txBody>
          <a:bodyPr>
            <a:normAutofit/>
          </a:bodyPr>
          <a:lstStyle/>
          <a:p>
            <a:pPr>
              <a:buFont typeface=".Apple Color Emoji UI"/>
              <a:buChar char="📚"/>
            </a:pPr>
            <a:r>
              <a:rPr lang="kk-KZ" dirty="0"/>
              <a:t>Салық есеп саясатын таңдау мен негіздеуге әртүрлі факторлар әсер етуі мүмкін. </a:t>
            </a:r>
          </a:p>
          <a:p>
            <a:pPr>
              <a:buFont typeface=".Apple Color Emoji UI"/>
              <a:buChar char="📚"/>
            </a:pPr>
            <a:r>
              <a:rPr lang="kk-KZ" dirty="0"/>
              <a:t> Бұған шаруашылық жүргізуші субъектінің ұйымдық-құқықтық нысаны, қызмет көлемі, ұйымның құрылымы, қызметкерлердің орташа саны, қызметтің салық саласы (әртүрлі салық түрлерінен босату, салық ставкалары, салық жеңілдіктері), материалдық ресурстардың болуы (қамтамасыз ету) кіреді. </a:t>
            </a:r>
          </a:p>
          <a:p>
            <a:pPr>
              <a:buFont typeface=".Apple Color Emoji UI"/>
              <a:buChar char="📚"/>
            </a:pPr>
            <a:r>
              <a:rPr lang="kk-KZ" dirty="0"/>
              <a:t> компьютерлік техника, бағдарламалық-әдістемелік қамтамасыз ету және т.б.) .д.), бухгалтерлік қызметкерлердің біліктілік деңгейі және т.б. Әсер етуші факторлардың жиынтығын ескере отырып ғана салықтық есеп саясатын негіздеуге дұрыс жасауға болады.</a:t>
            </a:r>
          </a:p>
          <a:p>
            <a:pPr>
              <a:buFont typeface=".Apple Color Emoji UI"/>
              <a:buChar char="📚"/>
            </a:pPr>
            <a:r>
              <a:rPr lang="kk-KZ" dirty="0"/>
              <a:t>Салық есеп саясаты туралы мәлімдеме жалпы ережелерді, салық есебін жүргізу және ұйымдастыру әдістерін қамтуы керек.</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44200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8524" y="383596"/>
            <a:ext cx="9547036" cy="5814647"/>
          </a:xfrm>
        </p:spPr>
        <p:txBody>
          <a:bodyPr>
            <a:normAutofit/>
          </a:bodyPr>
          <a:lstStyle/>
          <a:p>
            <a:pPr>
              <a:buNone/>
            </a:pPr>
            <a:r>
              <a:rPr lang="kk-KZ" dirty="0"/>
              <a:t>          Салықтық есеп саясаты туралы ережелер қолданыстағы салық заңнамасына негізделуі және ұйымдық-құқықтық нысандары мен қызметінің сипатына қарамастан барлық шаруашылық жүргізуші субъектілер үшін біркелкі болуы керек. </a:t>
            </a:r>
          </a:p>
          <a:p>
            <a:pPr>
              <a:buNone/>
            </a:pPr>
            <a:r>
              <a:rPr lang="kk-KZ" dirty="0"/>
              <a:t>         Салықтық есеп саясаты туралы ереженің екінші бөлімінде – салық есебін жүргізу әдістемесінде кәсіпорынның салықтарды есепке алу кезінде қолданатын негізгі әдістерін ашып көрсету қажет. Ең алдымен, салықтық есепке алу саясаты туралы ереженің осы тарауында салық базасын қалыптастыруды есепке алу әдістемесі көзделіп, бекітілуі тиіс. </a:t>
            </a:r>
          </a:p>
          <a:p>
            <a:pPr>
              <a:buNone/>
            </a:pPr>
            <a:r>
              <a:rPr lang="kk-KZ" dirty="0"/>
              <a:t>        Таңдалған әдіс салықтық есеп саясатымен бекітіледі және оны қаржы жылы ішінде өзгертуге болмайды. Әдетте, кәсіпорын таңдалған әдісті ұзақ мерзімге (бірнеше жылдарға) белгілейді.</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44200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 xmlns:a16="http://schemas.microsoft.com/office/drawing/2014/main" id="{4FCD346E-34A6-FB60-2CC5-2C0BFC7448BB}"/>
              </a:ext>
            </a:extLst>
          </p:cNvPr>
          <p:cNvGraphicFramePr>
            <a:graphicFrameLocks noGrp="1"/>
          </p:cNvGraphicFramePr>
          <p:nvPr>
            <p:ph idx="1"/>
            <p:extLst>
              <p:ext uri="{D42A27DB-BD31-4B8C-83A1-F6EECF244321}">
                <p14:modId xmlns="" xmlns:p14="http://schemas.microsoft.com/office/powerpoint/2010/main" val="3252545813"/>
              </p:ext>
            </p:extLst>
          </p:nvPr>
        </p:nvGraphicFramePr>
        <p:xfrm>
          <a:off x="1078524" y="765561"/>
          <a:ext cx="9431290" cy="5814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044200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9230" y="691662"/>
            <a:ext cx="10474569" cy="527538"/>
          </a:xfrm>
        </p:spPr>
        <p:txBody>
          <a:bodyPr>
            <a:normAutofit fontScale="90000"/>
          </a:bodyPr>
          <a:lstStyle/>
          <a:p>
            <a:r>
              <a:rPr lang="ru-RU" dirty="0"/>
              <a:t/>
            </a:r>
            <a:br>
              <a:rPr lang="ru-RU" dirty="0"/>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kk-KZ" b="1" dirty="0">
                <a:latin typeface="Times New Roman" pitchFamily="18" charset="0"/>
                <a:cs typeface="Times New Roman" pitchFamily="18" charset="0"/>
              </a:rPr>
              <a:t> </a:t>
            </a:r>
            <a:endParaRPr lang="ru-RU" dirty="0"/>
          </a:p>
        </p:txBody>
      </p:sp>
      <p:sp>
        <p:nvSpPr>
          <p:cNvPr id="3" name="Содержимое 2"/>
          <p:cNvSpPr>
            <a:spLocks noGrp="1"/>
          </p:cNvSpPr>
          <p:nvPr>
            <p:ph idx="1"/>
          </p:nvPr>
        </p:nvSpPr>
        <p:spPr>
          <a:xfrm>
            <a:off x="1342663" y="422031"/>
            <a:ext cx="9525965" cy="5754932"/>
          </a:xfrm>
        </p:spPr>
        <p:txBody>
          <a:bodyPr>
            <a:normAutofit/>
          </a:bodyPr>
          <a:lstStyle/>
          <a:p>
            <a:r>
              <a:rPr lang="kk-KZ" dirty="0">
                <a:latin typeface="Times New Roman" pitchFamily="18" charset="0"/>
                <a:cs typeface="Times New Roman" pitchFamily="18" charset="0"/>
              </a:rPr>
              <a:t>     Қазақстан Республикасының 2007 жылғы 28 ақпандағы «Бухгалтерлiк есеп пен қаржылық есептiлiк туралы» N 234 Заңына сәйкес компаниялар есеп саясатын бекітуге міндетті.</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    Компанияларға  салықтық есеп саясатын енгізу міндеті  2009 жылғы 1 қаңтардағы «Салық және бюджетке төленетін басқа да міндетті төлемдер туралы» ҚР Кодексімен  бекітілген.</a:t>
            </a:r>
            <a:r>
              <a:rPr lang="kk-KZ" b="1" dirty="0">
                <a:latin typeface="Times New Roman" pitchFamily="18" charset="0"/>
                <a:cs typeface="Times New Roman" pitchFamily="18" charset="0"/>
              </a:rPr>
              <a:t> </a:t>
            </a:r>
          </a:p>
          <a:p>
            <a:r>
              <a:rPr lang="kk-KZ" b="1" dirty="0">
                <a:latin typeface="Times New Roman" pitchFamily="18" charset="0"/>
                <a:cs typeface="Times New Roman" pitchFamily="18" charset="0"/>
              </a:rPr>
              <a:t>Салық есебінің ережелері мен қағидалары</a:t>
            </a:r>
            <a:endParaRPr lang="ru-RU" dirty="0">
              <a:latin typeface="Times New Roman" pitchFamily="18" charset="0"/>
              <a:cs typeface="Times New Roman" pitchFamily="18" charset="0"/>
            </a:endParaRPr>
          </a:p>
          <a:p>
            <a:pPr>
              <a:buNone/>
            </a:pPr>
            <a:r>
              <a:rPr lang="kk-KZ" dirty="0">
                <a:latin typeface="Times New Roman" pitchFamily="18" charset="0"/>
                <a:cs typeface="Times New Roman" pitchFamily="18" charset="0"/>
              </a:rPr>
              <a:t>          Кәсіпорынның Есеп саясаты мен Салықтық есеп саясаты осы кәсіпорынның салық салынатын объектілерін есептеуде қолданылатын салық нормаларын ғана қамтуы тиіс.</a:t>
            </a:r>
            <a:endParaRPr lang="ru-RU" dirty="0">
              <a:latin typeface="Times New Roman" pitchFamily="18" charset="0"/>
              <a:cs typeface="Times New Roman" pitchFamily="18" charset="0"/>
            </a:endParaRPr>
          </a:p>
          <a:p>
            <a:endParaRPr lang="ru-RU" dirty="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92422" y="241199"/>
            <a:ext cx="10521462" cy="502383"/>
          </a:xfrm>
        </p:spPr>
        <p:txBody>
          <a:bodyPr>
            <a:noAutofit/>
          </a:bodyPr>
          <a:lstStyle/>
          <a:p>
            <a:r>
              <a:rPr lang="kk-KZ" sz="3200" b="1" dirty="0">
                <a:latin typeface="Times New Roman" pitchFamily="18" charset="0"/>
                <a:cs typeface="Times New Roman" pitchFamily="18" charset="0"/>
              </a:rPr>
              <a:t>Салықтық есеп саясаты</a:t>
            </a:r>
            <a:endParaRPr lang="ru-RU" sz="3200" dirty="0"/>
          </a:p>
        </p:txBody>
      </p:sp>
      <p:sp>
        <p:nvSpPr>
          <p:cNvPr id="3" name="Содержимое 2"/>
          <p:cNvSpPr>
            <a:spLocks noGrp="1"/>
          </p:cNvSpPr>
          <p:nvPr>
            <p:ph idx="1"/>
          </p:nvPr>
        </p:nvSpPr>
        <p:spPr>
          <a:xfrm>
            <a:off x="1073033" y="1436300"/>
            <a:ext cx="9865043" cy="5180501"/>
          </a:xfrm>
        </p:spPr>
        <p:txBody>
          <a:bodyPr>
            <a:normAutofit fontScale="70000" lnSpcReduction="20000"/>
          </a:bodyPr>
          <a:lstStyle/>
          <a:p>
            <a:r>
              <a:rPr lang="kk-KZ" sz="2400" dirty="0">
                <a:latin typeface="Times New Roman" pitchFamily="18" charset="0"/>
                <a:cs typeface="Times New Roman" pitchFamily="18" charset="0"/>
              </a:rPr>
              <a:t>3.1. Салық саясатының нормативті базасы</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3.2. Салық саясатының мәртебесі</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3.3. Салық саясаты тәртібінің сақталуына жауапты тұлғалар, сондай-ақ Салықтық есеп саясаты нормативті база болып табылатын тұлғалар.</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3.4. Салық есебінің ережелері мен қағидалары.</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3.5. Салықтар,алымдар, бюджетке төленетін басқа да міндетті төлемдердің түрлері, оларды есептеу және төлеу тәртібі</a:t>
            </a:r>
            <a:r>
              <a:rPr lang="kk-KZ" sz="2400" dirty="0"/>
              <a:t>.6. Есеп құжаттары.</a:t>
            </a:r>
            <a:endParaRPr lang="ru-RU" sz="2400" dirty="0"/>
          </a:p>
          <a:p>
            <a:r>
              <a:rPr lang="kk-KZ" sz="2400" dirty="0">
                <a:latin typeface="Times New Roman" pitchFamily="18" charset="0"/>
                <a:cs typeface="Times New Roman" pitchFamily="18" charset="0"/>
              </a:rPr>
              <a:t>3.7. Есеп құжаттарын толтыруға және сақтауға қойылатын талаптар.</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3.8. Салық формалары (нысандары)</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3.9. Салық регистрлары</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3.10. Есеп құжаттарын сақтау мерзімі</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3.11. Салық саясатындағы өзгерістер</a:t>
            </a:r>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эдисон">
  <a:themeElements>
    <a:clrScheme name="Мэдисон">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Мэдисон">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Мэдисон">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{379ACCFC-7FE5-1543-8DF4-7EACB27D8F94}tf16401378</Template>
  <TotalTime>281</TotalTime>
  <Words>1505</Words>
  <Application>Microsoft Macintosh PowerPoint</Application>
  <PresentationFormat>Произвольный</PresentationFormat>
  <Paragraphs>87</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Мэдисон</vt:lpstr>
      <vt:lpstr>Слайд 1</vt:lpstr>
      <vt:lpstr>Слайд 2</vt:lpstr>
      <vt:lpstr>Слайд 3</vt:lpstr>
      <vt:lpstr>Слайд 4</vt:lpstr>
      <vt:lpstr>Слайд 5</vt:lpstr>
      <vt:lpstr>Слайд 6</vt:lpstr>
      <vt:lpstr>Слайд 7</vt:lpstr>
      <vt:lpstr>   </vt:lpstr>
      <vt:lpstr>Салықтық есеп саясаты</vt:lpstr>
      <vt:lpstr>Салық есептеулері</vt:lpstr>
      <vt:lpstr>Слайд 11</vt:lpstr>
      <vt:lpstr>Слайд 12</vt:lpstr>
      <vt:lpstr>Слайд 13</vt:lpstr>
      <vt:lpstr>Ұйымның есеп саясатын таңдауы мен негіздеуіне келесі негізгі факторлар әсер етеді.</vt:lpstr>
      <vt:lpstr>Кез келген ұйымның өзінің қызметін іске асыру үшін таңдап бекіткен есеп саясаты толықтылық, уақыттылық, сақтық, қарама қайшылықсыздығы мен  орындылық талаптарына сай болу қажет.</vt:lpstr>
      <vt:lpstr>Слайд 16</vt:lpstr>
      <vt:lpstr>Слайд 17</vt:lpstr>
      <vt:lpstr>Слайд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gulnura_87_05@mail.ru</dc:creator>
  <cp:lastModifiedBy>HP</cp:lastModifiedBy>
  <cp:revision>65</cp:revision>
  <dcterms:created xsi:type="dcterms:W3CDTF">2019-09-27T15:55:41Z</dcterms:created>
  <dcterms:modified xsi:type="dcterms:W3CDTF">2024-01-21T15:45:05Z</dcterms:modified>
</cp:coreProperties>
</file>